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  <p:sldMasterId id="2147483928" r:id="rId5"/>
  </p:sldMasterIdLst>
  <p:notesMasterIdLst>
    <p:notesMasterId r:id="rId121"/>
  </p:notesMasterIdLst>
  <p:handoutMasterIdLst>
    <p:handoutMasterId r:id="rId122"/>
  </p:handoutMasterIdLst>
  <p:sldIdLst>
    <p:sldId id="366" r:id="rId6"/>
    <p:sldId id="442" r:id="rId7"/>
    <p:sldId id="448" r:id="rId8"/>
    <p:sldId id="466" r:id="rId9"/>
    <p:sldId id="467" r:id="rId10"/>
    <p:sldId id="452" r:id="rId11"/>
    <p:sldId id="543" r:id="rId12"/>
    <p:sldId id="545" r:id="rId13"/>
    <p:sldId id="546" r:id="rId14"/>
    <p:sldId id="549" r:id="rId15"/>
    <p:sldId id="579" r:id="rId16"/>
    <p:sldId id="547" r:id="rId17"/>
    <p:sldId id="541" r:id="rId18"/>
    <p:sldId id="456" r:id="rId19"/>
    <p:sldId id="551" r:id="rId20"/>
    <p:sldId id="580" r:id="rId21"/>
    <p:sldId id="581" r:id="rId22"/>
    <p:sldId id="560" r:id="rId23"/>
    <p:sldId id="548" r:id="rId24"/>
    <p:sldId id="561" r:id="rId25"/>
    <p:sldId id="564" r:id="rId26"/>
    <p:sldId id="468" r:id="rId27"/>
    <p:sldId id="469" r:id="rId28"/>
    <p:sldId id="470" r:id="rId29"/>
    <p:sldId id="533" r:id="rId30"/>
    <p:sldId id="471" r:id="rId31"/>
    <p:sldId id="472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521" r:id="rId41"/>
    <p:sldId id="481" r:id="rId42"/>
    <p:sldId id="484" r:id="rId43"/>
    <p:sldId id="485" r:id="rId44"/>
    <p:sldId id="486" r:id="rId45"/>
    <p:sldId id="487" r:id="rId46"/>
    <p:sldId id="540" r:id="rId47"/>
    <p:sldId id="508" r:id="rId48"/>
    <p:sldId id="534" r:id="rId49"/>
    <p:sldId id="509" r:id="rId50"/>
    <p:sldId id="537" r:id="rId51"/>
    <p:sldId id="538" r:id="rId52"/>
    <p:sldId id="535" r:id="rId53"/>
    <p:sldId id="536" r:id="rId54"/>
    <p:sldId id="511" r:id="rId55"/>
    <p:sldId id="483" r:id="rId56"/>
    <p:sldId id="488" r:id="rId57"/>
    <p:sldId id="566" r:id="rId58"/>
    <p:sldId id="567" r:id="rId59"/>
    <p:sldId id="568" r:id="rId60"/>
    <p:sldId id="569" r:id="rId61"/>
    <p:sldId id="570" r:id="rId62"/>
    <p:sldId id="464" r:id="rId63"/>
    <p:sldId id="453" r:id="rId64"/>
    <p:sldId id="44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552" r:id="rId75"/>
    <p:sldId id="500" r:id="rId76"/>
    <p:sldId id="501" r:id="rId77"/>
    <p:sldId id="502" r:id="rId78"/>
    <p:sldId id="503" r:id="rId79"/>
    <p:sldId id="504" r:id="rId80"/>
    <p:sldId id="505" r:id="rId81"/>
    <p:sldId id="506" r:id="rId82"/>
    <p:sldId id="565" r:id="rId83"/>
    <p:sldId id="571" r:id="rId84"/>
    <p:sldId id="572" r:id="rId85"/>
    <p:sldId id="450" r:id="rId86"/>
    <p:sldId id="555" r:id="rId87"/>
    <p:sldId id="515" r:id="rId88"/>
    <p:sldId id="513" r:id="rId89"/>
    <p:sldId id="518" r:id="rId90"/>
    <p:sldId id="519" r:id="rId91"/>
    <p:sldId id="514" r:id="rId92"/>
    <p:sldId id="516" r:id="rId93"/>
    <p:sldId id="507" r:id="rId94"/>
    <p:sldId id="556" r:id="rId95"/>
    <p:sldId id="554" r:id="rId96"/>
    <p:sldId id="553" r:id="rId97"/>
    <p:sldId id="558" r:id="rId98"/>
    <p:sldId id="559" r:id="rId99"/>
    <p:sldId id="512" r:id="rId100"/>
    <p:sldId id="517" r:id="rId101"/>
    <p:sldId id="573" r:id="rId102"/>
    <p:sldId id="574" r:id="rId103"/>
    <p:sldId id="451" r:id="rId104"/>
    <p:sldId id="532" r:id="rId105"/>
    <p:sldId id="525" r:id="rId106"/>
    <p:sldId id="526" r:id="rId107"/>
    <p:sldId id="527" r:id="rId108"/>
    <p:sldId id="522" r:id="rId109"/>
    <p:sldId id="523" r:id="rId110"/>
    <p:sldId id="576" r:id="rId111"/>
    <p:sldId id="577" r:id="rId112"/>
    <p:sldId id="524" r:id="rId113"/>
    <p:sldId id="575" r:id="rId114"/>
    <p:sldId id="528" r:id="rId115"/>
    <p:sldId id="529" r:id="rId116"/>
    <p:sldId id="530" r:id="rId117"/>
    <p:sldId id="531" r:id="rId118"/>
    <p:sldId id="578" r:id="rId119"/>
    <p:sldId id="447" r:id="rId120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CD714BAF-B2DE-4D42-B4BB-A878B8E654B3}">
          <p14:sldIdLst>
            <p14:sldId id="366"/>
            <p14:sldId id="442"/>
          </p14:sldIdLst>
        </p14:section>
        <p14:section name="Session 1" id="{F3D684C1-A34B-4791-BB4C-73BD0B222893}">
          <p14:sldIdLst>
            <p14:sldId id="448"/>
            <p14:sldId id="466"/>
            <p14:sldId id="467"/>
            <p14:sldId id="452"/>
            <p14:sldId id="543"/>
            <p14:sldId id="545"/>
            <p14:sldId id="546"/>
            <p14:sldId id="549"/>
            <p14:sldId id="579"/>
            <p14:sldId id="547"/>
            <p14:sldId id="541"/>
            <p14:sldId id="456"/>
            <p14:sldId id="551"/>
            <p14:sldId id="580"/>
            <p14:sldId id="581"/>
            <p14:sldId id="560"/>
            <p14:sldId id="548"/>
            <p14:sldId id="561"/>
            <p14:sldId id="564"/>
            <p14:sldId id="468"/>
            <p14:sldId id="469"/>
            <p14:sldId id="470"/>
            <p14:sldId id="533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521"/>
            <p14:sldId id="481"/>
            <p14:sldId id="484"/>
            <p14:sldId id="485"/>
            <p14:sldId id="486"/>
            <p14:sldId id="487"/>
            <p14:sldId id="540"/>
            <p14:sldId id="508"/>
            <p14:sldId id="534"/>
            <p14:sldId id="509"/>
            <p14:sldId id="537"/>
            <p14:sldId id="538"/>
            <p14:sldId id="535"/>
            <p14:sldId id="536"/>
            <p14:sldId id="511"/>
            <p14:sldId id="483"/>
            <p14:sldId id="488"/>
            <p14:sldId id="566"/>
            <p14:sldId id="567"/>
            <p14:sldId id="568"/>
            <p14:sldId id="569"/>
            <p14:sldId id="570"/>
            <p14:sldId id="464"/>
          </p14:sldIdLst>
        </p14:section>
        <p14:section name="Session 2" id="{6D60A70D-D652-467C-8D9F-EC13A47FBCE5}">
          <p14:sldIdLst>
            <p14:sldId id="453"/>
            <p14:sldId id="44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52"/>
            <p14:sldId id="500"/>
            <p14:sldId id="501"/>
            <p14:sldId id="502"/>
            <p14:sldId id="503"/>
            <p14:sldId id="504"/>
            <p14:sldId id="505"/>
            <p14:sldId id="506"/>
            <p14:sldId id="565"/>
            <p14:sldId id="571"/>
            <p14:sldId id="572"/>
          </p14:sldIdLst>
        </p14:section>
        <p14:section name="Session 3" id="{218AB347-1689-4D79-83CB-B8044BCED1E8}">
          <p14:sldIdLst>
            <p14:sldId id="450"/>
            <p14:sldId id="555"/>
            <p14:sldId id="515"/>
            <p14:sldId id="513"/>
            <p14:sldId id="518"/>
            <p14:sldId id="519"/>
            <p14:sldId id="514"/>
            <p14:sldId id="516"/>
            <p14:sldId id="507"/>
            <p14:sldId id="556"/>
            <p14:sldId id="554"/>
            <p14:sldId id="553"/>
            <p14:sldId id="558"/>
            <p14:sldId id="559"/>
            <p14:sldId id="512"/>
            <p14:sldId id="517"/>
            <p14:sldId id="573"/>
            <p14:sldId id="574"/>
          </p14:sldIdLst>
        </p14:section>
        <p14:section name="Session 4" id="{1F7F5FFF-0F52-4515-9EF7-96AA0BD64708}">
          <p14:sldIdLst>
            <p14:sldId id="451"/>
            <p14:sldId id="532"/>
            <p14:sldId id="525"/>
            <p14:sldId id="526"/>
            <p14:sldId id="527"/>
            <p14:sldId id="522"/>
            <p14:sldId id="523"/>
            <p14:sldId id="576"/>
            <p14:sldId id="577"/>
            <p14:sldId id="524"/>
            <p14:sldId id="575"/>
            <p14:sldId id="528"/>
            <p14:sldId id="529"/>
            <p14:sldId id="530"/>
            <p14:sldId id="531"/>
            <p14:sldId id="578"/>
            <p14:sldId id="447"/>
          </p14:sldIdLst>
        </p14:section>
        <p14:section name="Default Section" id="{81F058E5-D008-4212-B09D-B0ED8DE761F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99"/>
    <a:srgbClr val="6831A5"/>
    <a:srgbClr val="004827"/>
    <a:srgbClr val="409935"/>
    <a:srgbClr val="1E2E00"/>
    <a:srgbClr val="2A4200"/>
    <a:srgbClr val="2A2A2A"/>
    <a:srgbClr val="949494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6" autoAdjust="0"/>
    <p:restoredTop sz="80017" autoAdjust="0"/>
  </p:normalViewPr>
  <p:slideViewPr>
    <p:cSldViewPr snapToGrid="0">
      <p:cViewPr varScale="1">
        <p:scale>
          <a:sx n="130" d="100"/>
          <a:sy n="130" d="100"/>
        </p:scale>
        <p:origin x="102" y="552"/>
      </p:cViewPr>
      <p:guideLst>
        <p:guide orient="horz" pos="1316"/>
        <p:guide orient="horz" pos="3050"/>
        <p:guide orient="horz" pos="3189"/>
        <p:guide pos="54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-4416"/>
    </p:cViewPr>
  </p:sorterViewPr>
  <p:notesViewPr>
    <p:cSldViewPr snapToGrid="0">
      <p:cViewPr varScale="1">
        <p:scale>
          <a:sx n="82" d="100"/>
          <a:sy n="82" d="100"/>
        </p:scale>
        <p:origin x="2922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9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Unlike</a:t>
            </a:r>
            <a:r>
              <a:rPr lang="en-US" baseline="0" dirty="0" smtClean="0"/>
              <a:t> SASSI, CUPTI is a supported product.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1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50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7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6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21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0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00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4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5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46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33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to note:</a:t>
            </a:r>
            <a:r>
              <a:rPr lang="en-US" baseline="0" dirty="0" smtClean="0"/>
              <a:t> we can handle anything that generates PTX</a:t>
            </a:r>
          </a:p>
          <a:p>
            <a:endParaRPr lang="en-US" dirty="0" smtClean="0"/>
          </a:p>
          <a:p>
            <a:r>
              <a:rPr lang="en-US" dirty="0" smtClean="0"/>
              <a:t>Why</a:t>
            </a:r>
            <a:r>
              <a:rPr lang="en-US" baseline="0" dirty="0" smtClean="0"/>
              <a:t> do we limit the number of registers in a handler to 16?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39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40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20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70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56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84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81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68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8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9BA08-51D6-478E-8E36-475652C7ED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02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86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11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42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74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429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10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908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51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// elect a leader for this iteration, get it</a:t>
            </a: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 // get the leader's cache</a:t>
            </a:r>
          </a:p>
          <a:p>
            <a:endParaRPr lang="en-US" sz="1100" dirty="0" smtClean="0">
              <a:solidFill>
                <a:srgbClr val="92D05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// compare against the leader's address</a:t>
            </a: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    // we want to remove all redundant addresses</a:t>
            </a: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    // so get a mask of the remaining unmatched threads who have not yet matched a leader's address</a:t>
            </a: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line </a:t>
            </a:r>
            <a:r>
              <a:rPr lang="en-US" sz="1100" dirty="0" err="1" smtClean="0">
                <a:solidFill>
                  <a:srgbClr val="92D050"/>
                </a:solidFill>
                <a:latin typeface="Courier"/>
                <a:cs typeface="Courier"/>
              </a:rPr>
              <a:t>addresss</a:t>
            </a:r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 line, see who all matches it.</a:t>
            </a:r>
          </a:p>
          <a:p>
            <a:endParaRPr lang="en-US" sz="1100" dirty="0" smtClean="0">
              <a:solidFill>
                <a:srgbClr val="92D050"/>
              </a:solidFill>
              <a:latin typeface="Courier"/>
            </a:endParaRP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 // We have accounted for all values that match the leader's in this iteration</a:t>
            </a: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        // Let's remove them all from the </a:t>
            </a:r>
            <a:r>
              <a:rPr lang="en-US" sz="1100" dirty="0" err="1" smtClean="0">
                <a:solidFill>
                  <a:srgbClr val="92D050"/>
                </a:solidFill>
                <a:latin typeface="Courier"/>
                <a:cs typeface="Courier"/>
              </a:rPr>
              <a:t>unmatched_mask</a:t>
            </a:r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, leaving only the threads that</a:t>
            </a: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        // have not matched any leader's address yet</a:t>
            </a: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        // (get rid of all threads except those that are not matched yet)</a:t>
            </a:r>
          </a:p>
          <a:p>
            <a:endParaRPr lang="en-US" sz="1100" dirty="0" smtClean="0">
              <a:solidFill>
                <a:srgbClr val="92D050"/>
              </a:solidFill>
              <a:latin typeface="Courier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solidFill>
                  <a:srgbClr val="FFFFFF"/>
                </a:solidFill>
                <a:latin typeface="Courier"/>
                <a:cs typeface="Courier"/>
              </a:rPr>
              <a:t>// tally unique </a:t>
            </a:r>
            <a:r>
              <a:rPr lang="en-US" sz="1100" dirty="0" err="1" smtClean="0">
                <a:solidFill>
                  <a:srgbClr val="FFFFFF"/>
                </a:solidFill>
                <a:latin typeface="Courier"/>
                <a:cs typeface="Courier"/>
              </a:rPr>
              <a:t>cacheline</a:t>
            </a:r>
            <a:r>
              <a:rPr lang="en-US" sz="1100" dirty="0" smtClean="0">
                <a:solidFill>
                  <a:srgbClr val="FFFFFF"/>
                </a:solidFill>
                <a:latin typeface="Courier"/>
                <a:cs typeface="Courier"/>
              </a:rPr>
              <a:t> request</a:t>
            </a:r>
          </a:p>
          <a:p>
            <a:endParaRPr lang="en-US" sz="1100" dirty="0" smtClean="0">
              <a:solidFill>
                <a:srgbClr val="92D050"/>
              </a:solidFill>
              <a:latin typeface="Courier"/>
            </a:endParaRPr>
          </a:p>
          <a:p>
            <a:endParaRPr lang="en-US" sz="1100" dirty="0" smtClean="0">
              <a:solidFill>
                <a:srgbClr val="92D050"/>
              </a:solidFill>
              <a:latin typeface="Courier"/>
            </a:endParaRP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// Each thread independently computed '</a:t>
            </a:r>
            <a:r>
              <a:rPr lang="en-US" sz="1100" dirty="0" err="1" smtClean="0">
                <a:solidFill>
                  <a:srgbClr val="92D050"/>
                </a:solidFill>
                <a:latin typeface="Courier"/>
                <a:cs typeface="Courier"/>
              </a:rPr>
              <a:t>unique_lines</a:t>
            </a:r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'.</a:t>
            </a:r>
          </a:p>
          <a:p>
            <a:r>
              <a:rPr lang="en-US" sz="1100" dirty="0" smtClean="0">
                <a:solidFill>
                  <a:srgbClr val="92D050"/>
                </a:solidFill>
                <a:latin typeface="Courier"/>
                <a:cs typeface="Courier"/>
              </a:rPr>
              <a:t>// Let's let the first active thread actually tally the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40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53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</a:p>
          <a:p>
            <a:r>
              <a:rPr lang="en-US" dirty="0" smtClean="0"/>
              <a:t>http://devblogs.nvidia.com/parallelforall/easy-introduction-cuda-c-and-c/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Kepler</a:t>
            </a:r>
            <a:r>
              <a:rPr lang="en-US" baseline="0" dirty="0" smtClean="0"/>
              <a:t> GK110 Architecture Whitepaper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30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this could be split into two slides,</a:t>
            </a:r>
            <a:r>
              <a:rPr lang="en-US" baseline="0" dirty="0" smtClean="0"/>
              <a:t> the Thread Blocks stuff could be a separate slide to avoid crowing….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</a:t>
            </a:r>
          </a:p>
          <a:p>
            <a:r>
              <a:rPr lang="en-US" dirty="0" smtClean="0"/>
              <a:t>http://devblogs.nvidia.com/parallelforall/easy-introduction-cuda-c-and-c/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Kepler</a:t>
            </a:r>
            <a:r>
              <a:rPr lang="en-US" baseline="0" dirty="0" smtClean="0"/>
              <a:t> GK110 Architecture Whitepaper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72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Stolen some inspiration from http://www.nvidia.com/content/gtc-2010/pdfs/2131_gtc2010.pdf</a:t>
            </a:r>
          </a:p>
          <a:p>
            <a:endParaRPr lang="en-US" dirty="0" smtClean="0"/>
          </a:p>
          <a:p>
            <a:r>
              <a:rPr lang="en-US" dirty="0" smtClean="0"/>
              <a:t>TODO: add callouts with explanation like other code slides?</a:t>
            </a:r>
          </a:p>
          <a:p>
            <a:r>
              <a:rPr lang="en-US" dirty="0" smtClean="0"/>
              <a:t>TODO: change heading/subheading?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95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do we want this or is it too</a:t>
            </a:r>
            <a:r>
              <a:rPr lang="en-US" baseline="0" dirty="0" smtClean="0"/>
              <a:t> redundant with later?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3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 more complicated</a:t>
            </a:r>
            <a:r>
              <a:rPr lang="en-US" baseline="0" dirty="0" smtClean="0"/>
              <a:t> than a traditional compilation flow because we have to generate code for the host and device.  For really simple applications, </a:t>
            </a:r>
            <a:r>
              <a:rPr lang="en-US" baseline="0" dirty="0" err="1" smtClean="0"/>
              <a:t>nvcc</a:t>
            </a:r>
            <a:r>
              <a:rPr lang="en-US" baseline="0" dirty="0" smtClean="0"/>
              <a:t> can take care of all of the complexities of this for you.  But for applications that do cross-module function calls or use libraries, you have to understand the compiler flow.  SASSI injects CUDA ABI-compliant function calls into the application, so we have to understand the compilation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5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grpSp>
        <p:nvGrpSpPr>
          <p:cNvPr id="1734" name="Group 1733"/>
          <p:cNvGrpSpPr/>
          <p:nvPr userDrawn="1"/>
        </p:nvGrpSpPr>
        <p:grpSpPr>
          <a:xfrm>
            <a:off x="677492" y="413925"/>
            <a:ext cx="3154606" cy="582700"/>
            <a:chOff x="1346200" y="-720726"/>
            <a:chExt cx="2990850" cy="552450"/>
          </a:xfrm>
        </p:grpSpPr>
        <p:sp>
          <p:nvSpPr>
            <p:cNvPr id="1735" name="Freeform 1734"/>
            <p:cNvSpPr>
              <a:spLocks noEditPoints="1"/>
            </p:cNvSpPr>
            <p:nvPr userDrawn="1"/>
          </p:nvSpPr>
          <p:spPr bwMode="auto">
            <a:xfrm>
              <a:off x="4270375" y="-306388"/>
              <a:ext cx="66675" cy="65088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6" name="Freeform 6"/>
            <p:cNvSpPr>
              <a:spLocks noEditPoints="1"/>
            </p:cNvSpPr>
            <p:nvPr userDrawn="1"/>
          </p:nvSpPr>
          <p:spPr bwMode="auto">
            <a:xfrm>
              <a:off x="2316163" y="-617538"/>
              <a:ext cx="1933575" cy="365125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7" name="Freeform 7"/>
            <p:cNvSpPr>
              <a:spLocks noEditPoints="1"/>
            </p:cNvSpPr>
            <p:nvPr userDrawn="1"/>
          </p:nvSpPr>
          <p:spPr bwMode="auto">
            <a:xfrm>
              <a:off x="1346200" y="-720726"/>
              <a:ext cx="831850" cy="55245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925621" y="2322903"/>
            <a:ext cx="5808393" cy="35548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900" b="0">
                <a:solidFill>
                  <a:schemeClr val="bg2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925622" y="1803950"/>
            <a:ext cx="7321458" cy="553998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768"/>
              </a:spcBef>
              <a:defRPr sz="30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4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1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1651895" y="-1569346"/>
            <a:ext cx="14728641" cy="8530265"/>
            <a:chOff x="-1651895" y="-1569346"/>
            <a:chExt cx="14728641" cy="8530265"/>
          </a:xfrm>
        </p:grpSpPr>
        <p:sp>
          <p:nvSpPr>
            <p:cNvPr id="3" name="Hexagon 2"/>
            <p:cNvSpPr/>
            <p:nvPr userDrawn="1"/>
          </p:nvSpPr>
          <p:spPr>
            <a:xfrm>
              <a:off x="9509200" y="3086974"/>
              <a:ext cx="3567546" cy="3085226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11669F">
                    <a:alpha val="31000"/>
                  </a:srgbClr>
                </a:gs>
                <a:gs pos="0">
                  <a:srgbClr val="11669F">
                    <a:alpha val="32000"/>
                    <a:lumMod val="5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agon 3"/>
            <p:cNvSpPr/>
            <p:nvPr userDrawn="1"/>
          </p:nvSpPr>
          <p:spPr>
            <a:xfrm>
              <a:off x="1457569" y="766458"/>
              <a:ext cx="8057662" cy="4639284"/>
            </a:xfrm>
            <a:prstGeom prst="hexagon">
              <a:avLst>
                <a:gd name="adj" fmla="val 29030"/>
                <a:gd name="vf" fmla="val 115470"/>
              </a:avLst>
            </a:prstGeom>
            <a:gradFill>
              <a:gsLst>
                <a:gs pos="100000">
                  <a:srgbClr val="409935">
                    <a:alpha val="53000"/>
                  </a:srgbClr>
                </a:gs>
                <a:gs pos="0">
                  <a:srgbClr val="409935">
                    <a:alpha val="32000"/>
                    <a:lumMod val="5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5" name="Hexagon 4"/>
            <p:cNvSpPr/>
            <p:nvPr userDrawn="1"/>
          </p:nvSpPr>
          <p:spPr>
            <a:xfrm>
              <a:off x="-1651895" y="-801280"/>
              <a:ext cx="3567546" cy="3113660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A0116A">
                    <a:alpha val="32000"/>
                  </a:srgbClr>
                </a:gs>
                <a:gs pos="0">
                  <a:srgbClr val="A0116A">
                    <a:lumMod val="42000"/>
                    <a:alpha val="2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/>
            <p:cNvSpPr/>
            <p:nvPr userDrawn="1"/>
          </p:nvSpPr>
          <p:spPr>
            <a:xfrm>
              <a:off x="9498437" y="5405742"/>
              <a:ext cx="1781879" cy="1555177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11669F">
                    <a:alpha val="31000"/>
                  </a:srgbClr>
                </a:gs>
                <a:gs pos="0">
                  <a:srgbClr val="11669F">
                    <a:alpha val="32000"/>
                    <a:lumMod val="5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/>
            <p:cNvSpPr/>
            <p:nvPr userDrawn="1"/>
          </p:nvSpPr>
          <p:spPr>
            <a:xfrm>
              <a:off x="-759061" y="3077308"/>
              <a:ext cx="1781879" cy="1555177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D65D1E">
                    <a:alpha val="31000"/>
                  </a:srgbClr>
                </a:gs>
                <a:gs pos="0">
                  <a:srgbClr val="D65D1E">
                    <a:alpha val="32000"/>
                    <a:lumMod val="5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/>
            <p:cNvSpPr/>
            <p:nvPr userDrawn="1"/>
          </p:nvSpPr>
          <p:spPr>
            <a:xfrm>
              <a:off x="573427" y="-788719"/>
              <a:ext cx="1781879" cy="1555177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A0116A">
                    <a:alpha val="32000"/>
                  </a:srgbClr>
                </a:gs>
                <a:gs pos="0">
                  <a:srgbClr val="A0116A">
                    <a:lumMod val="42000"/>
                    <a:alpha val="2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/>
            <p:cNvSpPr/>
            <p:nvPr userDrawn="1"/>
          </p:nvSpPr>
          <p:spPr>
            <a:xfrm>
              <a:off x="1457569" y="5405742"/>
              <a:ext cx="1781879" cy="1555177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chemeClr val="bg2">
                    <a:alpha val="32000"/>
                  </a:schemeClr>
                </a:gs>
                <a:gs pos="0">
                  <a:schemeClr val="bg2">
                    <a:alpha val="31000"/>
                    <a:lumMod val="50000"/>
                  </a:scheme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 userDrawn="1"/>
          </p:nvSpPr>
          <p:spPr>
            <a:xfrm>
              <a:off x="9499675" y="-1569346"/>
              <a:ext cx="3567546" cy="3113660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0">
                  <a:schemeClr val="bg2">
                    <a:alpha val="32000"/>
                  </a:schemeClr>
                </a:gs>
                <a:gs pos="100000">
                  <a:schemeClr val="bg2">
                    <a:alpha val="31000"/>
                    <a:lumMod val="50000"/>
                  </a:scheme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9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51356"/>
            <a:ext cx="9976104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876769"/>
            <a:ext cx="4945063" cy="3928144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2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2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2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8" y="1876769"/>
            <a:ext cx="4945062" cy="3928144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2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2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2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5400000" flipV="1">
            <a:off x="2400300" y="-2400300"/>
            <a:ext cx="6172200" cy="10972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093499"/>
            <a:ext cx="9976104" cy="618631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5400000" flipV="1">
            <a:off x="2400300" y="-2400300"/>
            <a:ext cx="6172200" cy="10972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6200000">
            <a:off x="2400300" y="-2400300"/>
            <a:ext cx="6172200" cy="10972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51356"/>
            <a:ext cx="9976104" cy="61863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3400" y="2311878"/>
            <a:ext cx="4067731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tx1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ighlight + LOGO +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3400" y="2311878"/>
            <a:ext cx="4067731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tx1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53706" y="5868504"/>
            <a:ext cx="601048" cy="111022"/>
            <a:chOff x="1346200" y="-720726"/>
            <a:chExt cx="2990850" cy="552450"/>
          </a:xfrm>
        </p:grpSpPr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4270375" y="-306388"/>
              <a:ext cx="66675" cy="65088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2316163" y="-617538"/>
              <a:ext cx="1933575" cy="365125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1346200" y="-720726"/>
              <a:ext cx="831850" cy="55245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9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98577" y="2311879"/>
            <a:ext cx="4171322" cy="1535501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tx1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19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loding Triang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grpSp>
        <p:nvGrpSpPr>
          <p:cNvPr id="1734" name="Group 1733"/>
          <p:cNvGrpSpPr/>
          <p:nvPr userDrawn="1"/>
        </p:nvGrpSpPr>
        <p:grpSpPr>
          <a:xfrm>
            <a:off x="677492" y="413925"/>
            <a:ext cx="3154606" cy="582700"/>
            <a:chOff x="1346200" y="-720726"/>
            <a:chExt cx="2990850" cy="552450"/>
          </a:xfrm>
        </p:grpSpPr>
        <p:sp>
          <p:nvSpPr>
            <p:cNvPr id="1735" name="Freeform 1734"/>
            <p:cNvSpPr>
              <a:spLocks noEditPoints="1"/>
            </p:cNvSpPr>
            <p:nvPr userDrawn="1"/>
          </p:nvSpPr>
          <p:spPr bwMode="auto">
            <a:xfrm>
              <a:off x="4270375" y="-306388"/>
              <a:ext cx="66675" cy="65088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6" name="Freeform 6"/>
            <p:cNvSpPr>
              <a:spLocks noEditPoints="1"/>
            </p:cNvSpPr>
            <p:nvPr userDrawn="1"/>
          </p:nvSpPr>
          <p:spPr bwMode="auto">
            <a:xfrm>
              <a:off x="2316163" y="-617538"/>
              <a:ext cx="1933575" cy="365125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7" name="Freeform 7"/>
            <p:cNvSpPr>
              <a:spLocks noEditPoints="1"/>
            </p:cNvSpPr>
            <p:nvPr userDrawn="1"/>
          </p:nvSpPr>
          <p:spPr bwMode="auto">
            <a:xfrm>
              <a:off x="1346200" y="-720726"/>
              <a:ext cx="831850" cy="55245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925620" y="2322903"/>
            <a:ext cx="5806440" cy="35548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900" b="0">
                <a:solidFill>
                  <a:schemeClr val="bg2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925622" y="1803950"/>
            <a:ext cx="7321458" cy="553998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768"/>
              </a:spcBef>
              <a:defRPr sz="30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_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0972800" cy="2790092"/>
          </a:xfrm>
          <a:prstGeom prst="rect">
            <a:avLst/>
          </a:prstGeom>
          <a:gradFill>
            <a:gsLst>
              <a:gs pos="0">
                <a:schemeClr val="bg1">
                  <a:alpha val="55000"/>
                </a:schemeClr>
              </a:gs>
              <a:gs pos="6500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lnSpc>
                <a:spcPct val="90000"/>
              </a:lnSpc>
            </a:pPr>
            <a:endParaRPr lang="en-US" sz="3800" b="0" kern="0">
              <a:solidFill>
                <a:schemeClr val="tx1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1" y="1"/>
            <a:ext cx="10972800" cy="158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tx1"/>
                </a:solidFill>
              </a:rPr>
              <a:t>GRID FOR HEXAGON PLACEMENT</a:t>
            </a:r>
            <a:r>
              <a:rPr lang="en-US" kern="0" baseline="0" dirty="0" smtClean="0">
                <a:solidFill>
                  <a:schemeClr val="tx1"/>
                </a:solidFill>
              </a:rPr>
              <a:t> ONLY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7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6200000">
            <a:off x="-230474" y="230474"/>
            <a:ext cx="6172200" cy="571125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5" descr="\\netapp-hqmktg\creative\ASSETS\Logos\Corporate\Logo_Horizontal\White Type 2D (dark backs)\NVLogoH_2D_WT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25" y="369458"/>
            <a:ext cx="3799704" cy="8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7012" y="1203703"/>
            <a:ext cx="9018311" cy="452432"/>
          </a:xfrm>
        </p:spPr>
        <p:txBody>
          <a:bodyPr anchor="b"/>
          <a:lstStyle>
            <a:lvl1pPr algn="l">
              <a:defRPr sz="2600" b="0" cap="all" baseline="0">
                <a:solidFill>
                  <a:schemeClr val="tx2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7012" y="1537119"/>
            <a:ext cx="9018311" cy="400110"/>
          </a:xfrm>
        </p:spPr>
        <p:txBody>
          <a:bodyPr wrap="square" anchor="t">
            <a:spAutoFit/>
          </a:bodyPr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1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439863"/>
            <a:ext cx="4945063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2000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8" y="1439863"/>
            <a:ext cx="4945062" cy="4252912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 sz="2400">
                <a:solidFill>
                  <a:schemeClr val="tx1"/>
                </a:solidFill>
              </a:defRPr>
            </a:lvl1pPr>
            <a:lvl2pPr>
              <a:buSzPct val="100000"/>
              <a:buFontTx/>
              <a:buBlip>
                <a:blip r:embed="rId2"/>
              </a:buBlip>
              <a:defRPr sz="2000" b="1">
                <a:solidFill>
                  <a:schemeClr val="tx1"/>
                </a:solidFill>
              </a:defRPr>
            </a:lvl2pPr>
            <a:lvl3pPr>
              <a:buSzPct val="100000"/>
              <a:buFontTx/>
              <a:buBlip>
                <a:blip r:embed="rId2"/>
              </a:buBlip>
              <a:defRPr sz="1800" b="1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1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84238" y="5151344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6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84238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7" y="247650"/>
            <a:ext cx="9204325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igh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868143"/>
            <a:ext cx="9948672" cy="3908048"/>
          </a:xfrm>
        </p:spPr>
        <p:txBody>
          <a:bodyPr/>
          <a:lstStyle>
            <a:lvl1pPr marL="231775" indent="-231775">
              <a:buClr>
                <a:schemeClr val="bg2"/>
              </a:buClr>
              <a:buSzPct val="100000"/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 marL="803275" indent="-231775">
              <a:buClr>
                <a:schemeClr val="bg2"/>
              </a:buClr>
              <a:buSzPct val="100000"/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2pPr>
            <a:lvl3pPr marL="1255713" indent="-166688"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>
                <a:solidFill>
                  <a:schemeClr val="bg2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 w/ Subtitl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92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550141" y="5758132"/>
            <a:ext cx="518119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accent4"/>
                </a:solidFill>
                <a:latin typeface="Trebuchet MS" panose="020B0603020202020204" pitchFamily="34" charset="0"/>
              </a:defRPr>
            </a:lvl1pPr>
          </a:lstStyle>
          <a:p>
            <a:fld id="{8E13CC0A-14CC-4674-B52E-3D07CCA8AFC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68143"/>
            <a:ext cx="9948672" cy="3908048"/>
          </a:xfrm>
        </p:spPr>
        <p:txBody>
          <a:bodyPr/>
          <a:lstStyle>
            <a:lvl1pPr marL="231775" indent="-231775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1pPr>
            <a:lvl2pPr marL="803275" indent="-231775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2pPr>
            <a:lvl3pPr marL="1255713" indent="-166688"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>
                <a:solidFill>
                  <a:schemeClr val="bg2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209544"/>
            <a:ext cx="10972800" cy="296265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2" y="1822689"/>
            <a:ext cx="7471081" cy="535531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200" i="1" cap="none" baseline="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209544"/>
            <a:ext cx="10972800" cy="296265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1" y="1822689"/>
            <a:ext cx="7470648" cy="535531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200" i="1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77" y="5068977"/>
            <a:ext cx="7470648" cy="53553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200" i="1" cap="none" baseline="0">
                <a:solidFill>
                  <a:srgbClr val="B5137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77" y="5068977"/>
            <a:ext cx="7470648" cy="53553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200" i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3.jpeg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377637"/>
            <a:ext cx="9973315" cy="56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1868143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0153706" y="5868504"/>
            <a:ext cx="601048" cy="111022"/>
            <a:chOff x="1346200" y="-720726"/>
            <a:chExt cx="2990850" cy="552450"/>
          </a:xfrm>
        </p:grpSpPr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4270375" y="-306388"/>
              <a:ext cx="66675" cy="65088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2316163" y="-617538"/>
              <a:ext cx="1933575" cy="365125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1346200" y="-720726"/>
              <a:ext cx="831850" cy="55245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896" r:id="rId3"/>
    <p:sldLayoutId id="2147483922" r:id="rId4"/>
    <p:sldLayoutId id="2147483917" r:id="rId5"/>
    <p:sldLayoutId id="2147483903" r:id="rId6"/>
    <p:sldLayoutId id="2147483925" r:id="rId7"/>
    <p:sldLayoutId id="2147483920" r:id="rId8"/>
    <p:sldLayoutId id="2147483924" r:id="rId9"/>
    <p:sldLayoutId id="2147483919" r:id="rId10"/>
    <p:sldLayoutId id="2147483918" r:id="rId11"/>
    <p:sldLayoutId id="2147483916" r:id="rId12"/>
    <p:sldLayoutId id="2147483897" r:id="rId13"/>
    <p:sldLayoutId id="2147483898" r:id="rId14"/>
    <p:sldLayoutId id="2147483926" r:id="rId15"/>
    <p:sldLayoutId id="2147483899" r:id="rId16"/>
    <p:sldLayoutId id="2147483901" r:id="rId17"/>
    <p:sldLayoutId id="2147483923" r:id="rId18"/>
    <p:sldLayoutId id="2147483902" r:id="rId19"/>
    <p:sldLayoutId id="2147483915" r:id="rId20"/>
    <p:sldLayoutId id="214748392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800" b="0" cap="all" baseline="0">
          <a:solidFill>
            <a:schemeClr val="tx1"/>
          </a:solidFill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231775" indent="-231775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4"/>
        </a:buBlip>
        <a:defRPr sz="2400" b="0">
          <a:solidFill>
            <a:schemeClr val="bg2"/>
          </a:solidFill>
          <a:latin typeface="Trebuchet MS" pitchFamily="34" charset="0"/>
          <a:ea typeface="+mn-ea"/>
          <a:cs typeface="+mn-cs"/>
        </a:defRPr>
      </a:lvl1pPr>
      <a:lvl2pPr marL="803275" indent="-231775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4"/>
        </a:buBlip>
        <a:defRPr sz="2000" b="0">
          <a:solidFill>
            <a:schemeClr val="bg2"/>
          </a:solidFill>
          <a:latin typeface="Trebuchet MS" pitchFamily="34" charset="0"/>
        </a:defRPr>
      </a:lvl2pPr>
      <a:lvl3pPr marL="1255713" indent="-166688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4"/>
        </a:buBlip>
        <a:defRPr sz="1800" b="0">
          <a:solidFill>
            <a:schemeClr val="bg2"/>
          </a:solidFill>
          <a:latin typeface="Trebuchet MS" pitchFamily="34" charset="0"/>
        </a:defRPr>
      </a:lvl3pPr>
      <a:lvl4pPr marL="177482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549275" y="247650"/>
            <a:ext cx="1005597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49275" y="1439863"/>
            <a:ext cx="10042525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49417" y="5803305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FFFF"/>
                </a:solidFill>
              </a:rPr>
              <a:t>© 2015 NVIDIA</a:t>
            </a: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362551" y="5803305"/>
            <a:ext cx="341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721F55F-1876-114C-9150-68CE1283F2B3}" type="slidenum">
              <a:rPr lang="en-US" sz="1000" smtClean="0">
                <a:solidFill>
                  <a:srgbClr val="FFFFFF"/>
                </a:solidFill>
              </a:rPr>
              <a:pPr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11388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73B900"/>
          </a:solidFill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00000"/>
        <a:buBlip>
          <a:blip r:embed="rId11"/>
        </a:buBlip>
        <a:defRPr sz="2400" b="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914400" indent="-342900" algn="l" rtl="0" fontAlgn="base">
        <a:spcBef>
          <a:spcPct val="20000"/>
        </a:spcBef>
        <a:spcAft>
          <a:spcPct val="0"/>
        </a:spcAft>
        <a:buSzPct val="100000"/>
        <a:buBlip>
          <a:blip r:embed="rId11"/>
        </a:buBlip>
        <a:defRPr sz="2000" b="0">
          <a:solidFill>
            <a:schemeClr val="tx1"/>
          </a:solidFill>
          <a:latin typeface="Trebuchet MS" pitchFamily="34" charset="0"/>
        </a:defRPr>
      </a:lvl2pPr>
      <a:lvl3pPr marL="1371600" indent="-282575" algn="l" rtl="0" fontAlgn="base">
        <a:spcBef>
          <a:spcPct val="20000"/>
        </a:spcBef>
        <a:spcAft>
          <a:spcPct val="0"/>
        </a:spcAft>
        <a:buSzPct val="100000"/>
        <a:buBlip>
          <a:blip r:embed="rId11"/>
        </a:buBlip>
        <a:defRPr sz="1800" b="0">
          <a:solidFill>
            <a:schemeClr val="tx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25620" y="2322903"/>
            <a:ext cx="7321460" cy="1117485"/>
          </a:xfrm>
        </p:spPr>
        <p:txBody>
          <a:bodyPr/>
          <a:lstStyle/>
          <a:p>
            <a:r>
              <a:rPr lang="en-US" dirty="0" smtClean="0"/>
              <a:t>Mark Stephenson, Senior Research Scientist</a:t>
            </a:r>
          </a:p>
          <a:p>
            <a:r>
              <a:rPr lang="en-US" dirty="0" smtClean="0"/>
              <a:t>Daniel R. Johnson, Senior Research Scientist</a:t>
            </a:r>
            <a:endParaRPr lang="en-US" dirty="0"/>
          </a:p>
          <a:p>
            <a:r>
              <a:rPr lang="en-US" dirty="0" smtClean="0"/>
              <a:t>NVIDIA Research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SASSI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SM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SMs have large register files to support large thread count </a:t>
            </a:r>
          </a:p>
          <a:p>
            <a:pPr lvl="1"/>
            <a:r>
              <a:rPr lang="en-US" dirty="0" smtClean="0"/>
              <a:t>e.g., 64K 32-bit registers on GK110 (256 kB)</a:t>
            </a:r>
          </a:p>
          <a:p>
            <a:pPr lvl="1"/>
            <a:r>
              <a:rPr lang="en-US" dirty="0" smtClean="0"/>
              <a:t>Up to 255 registers per thread</a:t>
            </a:r>
          </a:p>
          <a:p>
            <a:r>
              <a:rPr lang="en-US" dirty="0" smtClean="0"/>
              <a:t>SMs have local scratchpad memory known as </a:t>
            </a:r>
            <a:r>
              <a:rPr lang="en-US" b="1" i="1" dirty="0" smtClean="0">
                <a:solidFill>
                  <a:schemeClr val="tx2"/>
                </a:solidFill>
              </a:rPr>
              <a:t>Shared Memory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, up to 48 kB/SM on GK110</a:t>
            </a:r>
          </a:p>
          <a:p>
            <a:r>
              <a:rPr lang="en-US" dirty="0" smtClean="0"/>
              <a:t>SMs have relatively small L1 caches (16kB / 32kB / 48kB per SM)</a:t>
            </a:r>
          </a:p>
          <a:p>
            <a:r>
              <a:rPr lang="en-US" dirty="0" smtClean="0"/>
              <a:t>SRAM configurable as cache or shared memory (64 kB total)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Local Memories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following are new features</a:t>
            </a:r>
            <a:br>
              <a:rPr lang="en-US" dirty="0" smtClean="0"/>
            </a:br>
            <a:r>
              <a:rPr lang="en-US" dirty="0" smtClean="0"/>
              <a:t>that haven’t yet been documented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BASIC block and function entry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0550141" y="5758132"/>
            <a:ext cx="518119" cy="328613"/>
          </a:xfrm>
        </p:spPr>
        <p:txBody>
          <a:bodyPr/>
          <a:lstStyle/>
          <a:p>
            <a:fld id="{8E13CC0A-14CC-4674-B52E-3D07CCA8AFC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12064" y="1868143"/>
            <a:ext cx="9948672" cy="3908048"/>
          </a:xfrm>
        </p:spPr>
        <p:txBody>
          <a:bodyPr/>
          <a:lstStyle/>
          <a:p>
            <a:r>
              <a:rPr lang="en-US" dirty="0" smtClean="0"/>
              <a:t>Instrument basic block entries</a:t>
            </a:r>
          </a:p>
          <a:p>
            <a:endParaRPr lang="en-US" dirty="0"/>
          </a:p>
          <a:p>
            <a:r>
              <a:rPr lang="en-US" dirty="0" smtClean="0"/>
              <a:t>Instrument function entries, including __global__ functions</a:t>
            </a:r>
          </a:p>
          <a:p>
            <a:endParaRPr lang="en-US" dirty="0"/>
          </a:p>
          <a:p>
            <a:r>
              <a:rPr lang="en-US" dirty="0" smtClean="0"/>
              <a:t>Only instrument __global__ functions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50089" y="2261535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-bb-entry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50089" y="3372532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-function-entry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50089" y="4483529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-kernel-entry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2401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err="1" smtClean="0"/>
              <a:t>Sassi</a:t>
            </a:r>
            <a:r>
              <a:rPr lang="en-US" dirty="0" smtClean="0"/>
              <a:t> has access to static </a:t>
            </a:r>
            <a:r>
              <a:rPr lang="en-US" dirty="0" err="1" smtClean="0"/>
              <a:t>cfg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SASSI provides basic block information</a:t>
            </a:r>
          </a:p>
          <a:p>
            <a:pPr lvl="1"/>
            <a:r>
              <a:rPr lang="en-US" dirty="0" smtClean="0"/>
              <a:t>Basic block identifier</a:t>
            </a:r>
          </a:p>
          <a:p>
            <a:pPr lvl="1"/>
            <a:r>
              <a:rPr lang="en-US" dirty="0" smtClean="0"/>
              <a:t>Addresses of every instruction in the block</a:t>
            </a:r>
          </a:p>
          <a:p>
            <a:pPr lvl="1"/>
            <a:r>
              <a:rPr lang="en-US" dirty="0" smtClean="0"/>
              <a:t>Successors of the basic block</a:t>
            </a:r>
          </a:p>
          <a:p>
            <a:pPr lvl="1"/>
            <a:r>
              <a:rPr lang="en-US" dirty="0" smtClean="0"/>
              <a:t>Register </a:t>
            </a:r>
            <a:r>
              <a:rPr lang="en-US" dirty="0" err="1" smtClean="0"/>
              <a:t>liveness</a:t>
            </a:r>
            <a:r>
              <a:rPr lang="en-US" dirty="0" smtClean="0"/>
              <a:t> information of the  block</a:t>
            </a:r>
          </a:p>
          <a:p>
            <a:pPr lvl="1"/>
            <a:r>
              <a:rPr lang="en-US" dirty="0" smtClean="0"/>
              <a:t>Name of function in which block is contained</a:t>
            </a:r>
          </a:p>
          <a:p>
            <a:r>
              <a:rPr lang="en-US" dirty="0" smtClean="0"/>
              <a:t>Instruction instrumentation even provides a pointer to the enclosing basic block</a:t>
            </a:r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Function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entry instrumentation handlers are passed an array of basic block descriptors</a:t>
            </a:r>
          </a:p>
          <a:p>
            <a:pPr lvl="1"/>
            <a:r>
              <a:rPr lang="en-US" dirty="0" smtClean="0"/>
              <a:t>Represents the body of the function</a:t>
            </a:r>
          </a:p>
          <a:p>
            <a:pPr lvl="1"/>
            <a:r>
              <a:rPr lang="en-US" dirty="0" smtClean="0"/>
              <a:t>Block 0 is the entry</a:t>
            </a:r>
          </a:p>
          <a:p>
            <a:pPr lvl="1"/>
            <a:r>
              <a:rPr lang="en-US" dirty="0" smtClean="0"/>
              <a:t>Function exits can be discovered by scanning through the blocks</a:t>
            </a:r>
          </a:p>
          <a:p>
            <a:pPr lvl="2"/>
            <a:r>
              <a:rPr lang="en-US" dirty="0" smtClean="0"/>
              <a:t>Blocks contain an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IsExitBlock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function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7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5: dump weighted </a:t>
            </a:r>
            <a:r>
              <a:rPr lang="en-US" dirty="0" err="1" smtClean="0"/>
              <a:t>cfg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49275" y="1133554"/>
            <a:ext cx="6267161" cy="4671359"/>
          </a:xfrm>
        </p:spPr>
        <p:txBody>
          <a:bodyPr/>
          <a:lstStyle/>
          <a:p>
            <a:r>
              <a:rPr lang="en-US" dirty="0" smtClean="0"/>
              <a:t>Instrument function entries</a:t>
            </a:r>
          </a:p>
          <a:p>
            <a:pPr lvl="1"/>
            <a:r>
              <a:rPr lang="en-US" dirty="0" smtClean="0"/>
              <a:t>Create a deep copy of the CFG to be exported to the host memory</a:t>
            </a:r>
          </a:p>
          <a:p>
            <a:r>
              <a:rPr lang="en-US" dirty="0" smtClean="0"/>
              <a:t>Instrument basic block entries</a:t>
            </a:r>
          </a:p>
          <a:p>
            <a:pPr lvl="1"/>
            <a:r>
              <a:rPr lang="en-US" dirty="0" smtClean="0"/>
              <a:t>Keep a dynamic count of the number of times each basic block is executed</a:t>
            </a:r>
          </a:p>
          <a:p>
            <a:r>
              <a:rPr lang="en-US" dirty="0" smtClean="0"/>
              <a:t>Dump the statistics to a dot-formatted file at the end of the program</a:t>
            </a:r>
            <a:endParaRPr lang="en-US" dirty="0"/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512064" y="1868143"/>
            <a:ext cx="9948672" cy="3908048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400" b="0">
                <a:solidFill>
                  <a:schemeClr val="bg2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000" b="0">
                <a:solidFill>
                  <a:schemeClr val="bg2"/>
                </a:solidFill>
                <a:latin typeface="Trebuchet MS" pitchFamily="34" charset="0"/>
              </a:defRPr>
            </a:lvl2pPr>
            <a:lvl3pPr marL="1255713" indent="-166688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 b="0">
                <a:solidFill>
                  <a:schemeClr val="bg2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endParaRPr lang="en-US" kern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61" y="942287"/>
            <a:ext cx="1883352" cy="49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1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5: dump weighted </a:t>
            </a:r>
            <a:r>
              <a:rPr lang="en-US" dirty="0" err="1" smtClean="0"/>
              <a:t>cfg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See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~/SASSI/tutorial/session4/cfg_handler.cu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Two handler callbacks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Function/Kernel entries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Basic block entries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Writing the Instrumentation Handler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5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5: dump weighted </a:t>
            </a:r>
            <a:r>
              <a:rPr lang="en-US" dirty="0" err="1" smtClean="0"/>
              <a:t>cfg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8348" y="794181"/>
            <a:ext cx="9976104" cy="525463"/>
          </a:xfrm>
        </p:spPr>
        <p:txBody>
          <a:bodyPr/>
          <a:lstStyle/>
          <a:p>
            <a:r>
              <a:rPr lang="en-US" dirty="0" smtClean="0"/>
              <a:t>Writing the function/kernel entry callback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604" y="1488320"/>
            <a:ext cx="1003301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en-US" sz="1600" dirty="0" err="1" smtClean="0">
                <a:latin typeface="Courier"/>
                <a:cs typeface="Courier"/>
              </a:rPr>
              <a:t>sassi_function_entry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SASSIFunctionParams</a:t>
            </a:r>
            <a:r>
              <a:rPr lang="en-US" sz="1600" dirty="0" smtClean="0">
                <a:latin typeface="Courier"/>
                <a:cs typeface="Courier"/>
              </a:rPr>
              <a:t>* </a:t>
            </a:r>
            <a:r>
              <a:rPr lang="en-US" sz="1600" dirty="0" err="1">
                <a:latin typeface="Courier"/>
                <a:cs typeface="Courier"/>
              </a:rPr>
              <a:t>f</a:t>
            </a:r>
            <a:r>
              <a:rPr lang="en-US" sz="1600" dirty="0" err="1" smtClean="0">
                <a:latin typeface="Courier"/>
                <a:cs typeface="Courier"/>
              </a:rPr>
              <a:t>p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latin typeface="Courier"/>
                <a:cs typeface="Courier"/>
              </a:rPr>
              <a:t>{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numBlocks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fp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GetNumBlocks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SASSIBasicBlockParams</a:t>
            </a:r>
            <a:r>
              <a:rPr lang="en-US" sz="1400" dirty="0">
                <a:latin typeface="Courier"/>
                <a:cs typeface="Courier"/>
              </a:rPr>
              <a:t> *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400" dirty="0">
                <a:latin typeface="Courier"/>
                <a:cs typeface="Courier"/>
              </a:rPr>
              <a:t> * blocks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fp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GetBlocks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 *</a:t>
            </a:r>
            <a:r>
              <a:rPr lang="en-US" sz="1400" dirty="0" err="1">
                <a:latin typeface="Courier"/>
                <a:cs typeface="Courier"/>
              </a:rPr>
              <a:t>cPtr</a:t>
            </a:r>
            <a:r>
              <a:rPr lang="en-US" sz="1400" dirty="0">
                <a:latin typeface="Courier"/>
                <a:cs typeface="Courier"/>
              </a:rPr>
              <a:t> = *(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sassi_cfg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getOrInit</a:t>
            </a:r>
            <a:r>
              <a:rPr lang="en-US" sz="1400" dirty="0">
                <a:latin typeface="Courier"/>
                <a:cs typeface="Courier"/>
              </a:rPr>
              <a:t>((int64_t)</a:t>
            </a:r>
            <a:r>
              <a:rPr lang="en-US" sz="1400" dirty="0" err="1">
                <a:latin typeface="Courier"/>
                <a:cs typeface="Courier"/>
              </a:rPr>
              <a:t>fp</a:t>
            </a:r>
            <a:r>
              <a:rPr lang="en-US" sz="1400" dirty="0">
                <a:latin typeface="Courier"/>
                <a:cs typeface="Courier"/>
              </a:rPr>
              <a:t>, [</a:t>
            </a:r>
            <a:r>
              <a:rPr lang="en-US" sz="1400" dirty="0" err="1">
                <a:latin typeface="Courier"/>
                <a:cs typeface="Courier"/>
              </a:rPr>
              <a:t>numBlocks</a:t>
            </a:r>
            <a:r>
              <a:rPr lang="en-US" sz="1400" dirty="0">
                <a:latin typeface="Courier"/>
                <a:cs typeface="Courier"/>
              </a:rPr>
              <a:t>, blocks, </a:t>
            </a:r>
            <a:r>
              <a:rPr lang="en-US" sz="1400" dirty="0" err="1">
                <a:latin typeface="Courier"/>
                <a:cs typeface="Courier"/>
              </a:rPr>
              <a:t>fp</a:t>
            </a:r>
            <a:r>
              <a:rPr lang="en-US" sz="1400" dirty="0">
                <a:latin typeface="Courier"/>
                <a:cs typeface="Courier"/>
              </a:rPr>
              <a:t>](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 **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) {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  }));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92D050"/>
                </a:solidFill>
                <a:latin typeface="Courier"/>
                <a:cs typeface="Courier"/>
              </a:rPr>
              <a:t>__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threadfence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for</a:t>
            </a:r>
            <a:r>
              <a:rPr lang="en-US" sz="1400" dirty="0">
                <a:latin typeface="Courier"/>
                <a:cs typeface="Courier"/>
              </a:rPr>
              <a:t> (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bb = 0; bb &lt; </a:t>
            </a:r>
            <a:r>
              <a:rPr lang="en-US" sz="1400" dirty="0" err="1">
                <a:latin typeface="Courier"/>
                <a:cs typeface="Courier"/>
              </a:rPr>
              <a:t>numBlocks</a:t>
            </a:r>
            <a:r>
              <a:rPr lang="en-US" sz="1400" dirty="0">
                <a:latin typeface="Courier"/>
                <a:cs typeface="Courier"/>
              </a:rPr>
              <a:t>; bb++)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SASSIBasicBlockParams</a:t>
            </a:r>
            <a:r>
              <a:rPr lang="en-US" sz="1400" dirty="0">
                <a:latin typeface="Courier"/>
                <a:cs typeface="Courier"/>
              </a:rPr>
              <a:t> *</a:t>
            </a:r>
            <a:r>
              <a:rPr lang="en-US" sz="1400" dirty="0" err="1">
                <a:latin typeface="Courier"/>
                <a:cs typeface="Courier"/>
              </a:rPr>
              <a:t>blockParam</a:t>
            </a:r>
            <a:r>
              <a:rPr lang="en-US" sz="1400" dirty="0">
                <a:latin typeface="Courier"/>
                <a:cs typeface="Courier"/>
              </a:rPr>
              <a:t> = blocks[bb];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BLOCK</a:t>
            </a:r>
            <a:r>
              <a:rPr lang="en-US" sz="1400" dirty="0">
                <a:latin typeface="Courier"/>
                <a:cs typeface="Courier"/>
              </a:rPr>
              <a:t> *</a:t>
            </a:r>
            <a:r>
              <a:rPr lang="en-US" sz="1400" dirty="0" err="1">
                <a:latin typeface="Courier"/>
                <a:cs typeface="Courier"/>
              </a:rPr>
              <a:t>blockPtr</a:t>
            </a:r>
            <a:r>
              <a:rPr lang="en-US" sz="1400" dirty="0">
                <a:latin typeface="Courier"/>
                <a:cs typeface="Courier"/>
              </a:rPr>
              <a:t> = &amp;(</a:t>
            </a:r>
            <a:r>
              <a:rPr lang="en-US" sz="1400" dirty="0" err="1">
                <a:latin typeface="Courier"/>
                <a:cs typeface="Courier"/>
              </a:rPr>
              <a:t>cPtr</a:t>
            </a:r>
            <a:r>
              <a:rPr lang="en-US" sz="1400" dirty="0">
                <a:latin typeface="Courier"/>
                <a:cs typeface="Courier"/>
              </a:rPr>
              <a:t>-&gt;blocks[bb]);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sassi_cfg_blocks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getOrInit</a:t>
            </a:r>
            <a:r>
              <a:rPr lang="en-US" sz="1400" dirty="0">
                <a:latin typeface="Courier"/>
                <a:cs typeface="Courier"/>
              </a:rPr>
              <a:t>((int64_t)</a:t>
            </a:r>
            <a:r>
              <a:rPr lang="en-US" sz="1400" dirty="0" err="1">
                <a:latin typeface="Courier"/>
                <a:cs typeface="Courier"/>
              </a:rPr>
              <a:t>blockParam</a:t>
            </a:r>
            <a:r>
              <a:rPr lang="en-US" sz="1400" dirty="0">
                <a:latin typeface="Courier"/>
                <a:cs typeface="Courier"/>
              </a:rPr>
              <a:t>, [</a:t>
            </a:r>
            <a:r>
              <a:rPr lang="en-US" sz="1400" dirty="0" err="1">
                <a:latin typeface="Courier"/>
                <a:cs typeface="Courier"/>
              </a:rPr>
              <a:t>blockParam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blockPtr</a:t>
            </a:r>
            <a:r>
              <a:rPr lang="en-US" sz="1400" dirty="0">
                <a:latin typeface="Courier"/>
                <a:cs typeface="Courier"/>
              </a:rPr>
              <a:t>](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BLOCK</a:t>
            </a:r>
            <a:r>
              <a:rPr lang="en-US" sz="1400" dirty="0">
                <a:latin typeface="Courier"/>
                <a:cs typeface="Courier"/>
              </a:rPr>
              <a:t> **</a:t>
            </a:r>
            <a:r>
              <a:rPr lang="en-US" sz="1400" dirty="0" err="1">
                <a:latin typeface="Courier"/>
                <a:cs typeface="Courier"/>
              </a:rPr>
              <a:t>bpp</a:t>
            </a:r>
            <a:r>
              <a:rPr lang="en-US" sz="1400" dirty="0">
                <a:latin typeface="Courier"/>
                <a:cs typeface="Courier"/>
              </a:rPr>
              <a:t>) {</a:t>
            </a:r>
          </a:p>
          <a:p>
            <a:r>
              <a:rPr lang="en-US" sz="1400" dirty="0">
                <a:latin typeface="Courier"/>
                <a:cs typeface="Courier"/>
              </a:rPr>
              <a:t>        </a:t>
            </a:r>
          </a:p>
          <a:p>
            <a:r>
              <a:rPr lang="en-US" sz="1400" dirty="0" smtClean="0">
                <a:latin typeface="Courier"/>
                <a:cs typeface="Courier"/>
              </a:rPr>
              <a:t>	</a:t>
            </a:r>
          </a:p>
          <a:p>
            <a:r>
              <a:rPr lang="en-US" sz="1400" dirty="0">
                <a:latin typeface="Courier"/>
                <a:cs typeface="Courier"/>
              </a:rPr>
              <a:t>	</a:t>
            </a:r>
            <a:r>
              <a:rPr lang="en-US" sz="1400" dirty="0" smtClean="0">
                <a:latin typeface="Courier"/>
                <a:cs typeface="Courier"/>
              </a:rPr>
              <a:t>});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}</a:t>
            </a:r>
          </a:p>
          <a:p>
            <a:r>
              <a:rPr lang="en-US" sz="1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5577" y="2959878"/>
            <a:ext cx="6647896" cy="3906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Allocate space for CFG of BLOCKs; copy function name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55576" y="4839810"/>
            <a:ext cx="6647896" cy="3906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 a deep copy of </a:t>
            </a:r>
            <a:r>
              <a:rPr lang="en-US" dirty="0" err="1" smtClean="0"/>
              <a:t>SASSIBasicBlockParams</a:t>
            </a:r>
            <a:r>
              <a:rPr lang="en-US" dirty="0" smtClean="0"/>
              <a:t> to our BLOCK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6278011" y="573796"/>
            <a:ext cx="4037611" cy="830186"/>
          </a:xfrm>
          <a:prstGeom prst="wedgeRectCallout">
            <a:avLst>
              <a:gd name="adj1" fmla="val -18201"/>
              <a:gd name="adj2" fmla="val 6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/>
              <a:t> is a </a:t>
            </a:r>
            <a:r>
              <a:rPr lang="en-US" i="1" u="sng" dirty="0" smtClean="0"/>
              <a:t>device</a:t>
            </a:r>
            <a:r>
              <a:rPr lang="en-US" dirty="0" smtClean="0"/>
              <a:t> literal that describes this function (value will not change within a run)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4598633" y="1615916"/>
            <a:ext cx="5716989" cy="830186"/>
          </a:xfrm>
          <a:prstGeom prst="wedgeRectCallout">
            <a:avLst>
              <a:gd name="adj1" fmla="val -60717"/>
              <a:gd name="adj2" fmla="val 77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 New" panose="02070309020205020404" pitchFamily="49" charset="0"/>
              </a:rPr>
              <a:t>Maintain dictionary to see if we’ve seen this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smtClean="0">
                <a:cs typeface="Courier New" panose="02070309020205020404" pitchFamily="49" charset="0"/>
              </a:rPr>
              <a:t>allocate memory to do a deep copy of the function’s CFG and name if not.</a:t>
            </a:r>
            <a:endParaRPr lang="en-US" dirty="0" smtClean="0"/>
          </a:p>
        </p:txBody>
      </p:sp>
      <p:sp>
        <p:nvSpPr>
          <p:cNvPr id="11" name="Rectangular Callout 10"/>
          <p:cNvSpPr/>
          <p:nvPr/>
        </p:nvSpPr>
        <p:spPr>
          <a:xfrm>
            <a:off x="4598632" y="2893296"/>
            <a:ext cx="5716989" cy="830186"/>
          </a:xfrm>
          <a:prstGeom prst="wedgeRectCallout">
            <a:avLst>
              <a:gd name="adj1" fmla="val -58388"/>
              <a:gd name="adj2" fmla="val -90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 New" panose="02070309020205020404" pitchFamily="49" charset="0"/>
              </a:rPr>
              <a:t>Each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block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blocks </a:t>
            </a:r>
            <a:r>
              <a:rPr lang="en-US" dirty="0" smtClean="0">
                <a:cs typeface="Courier New" panose="02070309020205020404" pitchFamily="49" charset="0"/>
              </a:rPr>
              <a:t>is also a literal.  We can key off of them.</a:t>
            </a:r>
            <a:endParaRPr lang="en-US" dirty="0" smtClean="0"/>
          </a:p>
        </p:txBody>
      </p:sp>
      <p:sp>
        <p:nvSpPr>
          <p:cNvPr id="12" name="Rectangular Callout 11"/>
          <p:cNvSpPr/>
          <p:nvPr/>
        </p:nvSpPr>
        <p:spPr>
          <a:xfrm>
            <a:off x="4111840" y="3520323"/>
            <a:ext cx="5716989" cy="830186"/>
          </a:xfrm>
          <a:prstGeom prst="wedgeRectCallout">
            <a:avLst>
              <a:gd name="adj1" fmla="val -60717"/>
              <a:gd name="adj2" fmla="val 77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 New" panose="02070309020205020404" pitchFamily="49" charset="0"/>
              </a:rPr>
              <a:t>Maintain mapping from SASSI’s blocks to our deep copy of the blocks.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232945" y="2031009"/>
            <a:ext cx="6506909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class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SASSIFunctionParams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p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ublic</a:t>
            </a:r>
            <a:r>
              <a:rPr lang="en-US" sz="1200" dirty="0" smtClean="0">
                <a:latin typeface="Courier"/>
                <a:cs typeface="Courier"/>
              </a:rPr>
              <a:t>:</a:t>
            </a:r>
            <a:endParaRPr lang="da-DK" sz="1200" dirty="0"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char</a:t>
            </a:r>
            <a:r>
              <a:rPr lang="en-US" sz="1200" dirty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GetFnName</a:t>
            </a:r>
            <a:r>
              <a:rPr lang="en-US" sz="1200" dirty="0" smtClean="0">
                <a:latin typeface="Courier"/>
                <a:cs typeface="Courier"/>
              </a:rPr>
              <a:t>();</a:t>
            </a:r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IsGlobal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IsStatic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GetNumBlocks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SASSIBasicBlockParams</a:t>
            </a:r>
            <a:r>
              <a:rPr lang="en-US" sz="1200" dirty="0">
                <a:latin typeface="Courier"/>
                <a:cs typeface="Courier"/>
              </a:rPr>
              <a:t>*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* </a:t>
            </a:r>
            <a:r>
              <a:rPr lang="en-US" sz="1200" dirty="0" err="1">
                <a:latin typeface="Courier"/>
                <a:cs typeface="Courier"/>
              </a:rPr>
              <a:t>GetBlocks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SASSIBasicBlockParams</a:t>
            </a:r>
            <a:r>
              <a:rPr lang="en-US" sz="1200" dirty="0">
                <a:latin typeface="Courier"/>
                <a:cs typeface="Courier"/>
              </a:rPr>
              <a:t> *</a:t>
            </a:r>
            <a:r>
              <a:rPr lang="en-US" sz="1200" dirty="0" err="1">
                <a:latin typeface="Courier"/>
                <a:cs typeface="Courier"/>
              </a:rPr>
              <a:t>GetEntryBlock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GetStackUsed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da-DK" sz="1200" dirty="0" smtClean="0">
              <a:latin typeface="Courier"/>
              <a:cs typeface="Courier"/>
            </a:endParaRPr>
          </a:p>
          <a:p>
            <a:r>
              <a:rPr lang="da-DK" sz="1200" dirty="0" smtClean="0">
                <a:latin typeface="Courier"/>
                <a:cs typeface="Courier"/>
              </a:rPr>
              <a:t>};</a:t>
            </a:r>
            <a:endParaRPr lang="da-DK" sz="1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719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5: dump weighted </a:t>
            </a:r>
            <a:r>
              <a:rPr lang="en-US" dirty="0" err="1" smtClean="0"/>
              <a:t>cfg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8348" y="794181"/>
            <a:ext cx="9976104" cy="525463"/>
          </a:xfrm>
        </p:spPr>
        <p:txBody>
          <a:bodyPr/>
          <a:lstStyle/>
          <a:p>
            <a:r>
              <a:rPr lang="en-US" dirty="0" smtClean="0"/>
              <a:t>Writing the basic block entry callback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604" y="1488320"/>
            <a:ext cx="104305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en-US" sz="1600" dirty="0" err="1" smtClean="0">
                <a:latin typeface="Courier"/>
                <a:cs typeface="Courier"/>
              </a:rPr>
              <a:t>sassi_basic_block_entry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SASSIBasicBlockParams</a:t>
            </a:r>
            <a:r>
              <a:rPr lang="en-US" sz="1600" dirty="0" smtClean="0">
                <a:latin typeface="Courier"/>
                <a:cs typeface="Courier"/>
              </a:rPr>
              <a:t>* bb)</a:t>
            </a:r>
          </a:p>
          <a:p>
            <a:r>
              <a:rPr lang="en-US" sz="1600" dirty="0" smtClean="0"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BLOCK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**</a:t>
            </a:r>
            <a:r>
              <a:rPr lang="en-US" sz="1600" dirty="0" err="1">
                <a:latin typeface="Courier"/>
                <a:cs typeface="Courier"/>
              </a:rPr>
              <a:t>blockStr</a:t>
            </a:r>
            <a:r>
              <a:rPr lang="en-US" sz="1600" dirty="0"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rgbClr val="FFC000"/>
                </a:solidFill>
                <a:latin typeface="Courier"/>
                <a:cs typeface="Courier"/>
              </a:rPr>
              <a:t>sassi_cfg_blocks</a:t>
            </a:r>
            <a:r>
              <a:rPr lang="en-US" sz="16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600" dirty="0" err="1">
                <a:solidFill>
                  <a:srgbClr val="FFC000"/>
                </a:solidFill>
                <a:latin typeface="Courier"/>
                <a:cs typeface="Courier"/>
              </a:rPr>
              <a:t>getOrInit</a:t>
            </a:r>
            <a:r>
              <a:rPr lang="en-US" sz="1600" dirty="0">
                <a:latin typeface="Courier"/>
                <a:cs typeface="Courier"/>
              </a:rPr>
              <a:t>((</a:t>
            </a:r>
            <a:r>
              <a:rPr lang="en-US" sz="1600" dirty="0">
                <a:solidFill>
                  <a:srgbClr val="00B0F0"/>
                </a:solidFill>
                <a:latin typeface="Courier"/>
                <a:cs typeface="Courier"/>
              </a:rPr>
              <a:t>int64_t</a:t>
            </a:r>
            <a:r>
              <a:rPr lang="en-US" sz="1600" dirty="0">
                <a:latin typeface="Courier"/>
                <a:cs typeface="Courier"/>
              </a:rPr>
              <a:t>)bb, [](</a:t>
            </a:r>
            <a:r>
              <a:rPr lang="en-US" sz="1600" dirty="0">
                <a:solidFill>
                  <a:srgbClr val="00B0F0"/>
                </a:solidFill>
                <a:latin typeface="Courier"/>
                <a:cs typeface="Courier"/>
              </a:rPr>
              <a:t>BLOCK</a:t>
            </a:r>
            <a:r>
              <a:rPr lang="en-US" sz="1600" dirty="0">
                <a:latin typeface="Courier"/>
                <a:cs typeface="Courier"/>
              </a:rPr>
              <a:t> **</a:t>
            </a:r>
            <a:r>
              <a:rPr lang="en-US" sz="1600" dirty="0" err="1" smtClean="0">
                <a:latin typeface="Courier"/>
                <a:cs typeface="Courier"/>
              </a:rPr>
              <a:t>bpp</a:t>
            </a:r>
            <a:r>
              <a:rPr lang="en-US" sz="1600" dirty="0" smtClean="0">
                <a:latin typeface="Courier"/>
                <a:cs typeface="Courier"/>
              </a:rPr>
              <a:t>) {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92D050"/>
                </a:solidFill>
                <a:latin typeface="Courier"/>
                <a:cs typeface="Courier"/>
              </a:rPr>
              <a:t>assert</a:t>
            </a:r>
            <a:r>
              <a:rPr lang="en-US" sz="1600" dirty="0" smtClean="0">
                <a:latin typeface="Courier"/>
                <a:cs typeface="Courier"/>
              </a:rPr>
              <a:t>(0);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// We should have initialized all blocks in function entry.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});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rgbClr val="92D050"/>
                </a:solidFill>
                <a:latin typeface="Courier"/>
                <a:cs typeface="Courier"/>
              </a:rPr>
              <a:t>atomicAdd</a:t>
            </a:r>
            <a:r>
              <a:rPr lang="en-US" sz="1600" dirty="0">
                <a:latin typeface="Courier"/>
                <a:cs typeface="Courier"/>
              </a:rPr>
              <a:t>(&amp;((*</a:t>
            </a:r>
            <a:r>
              <a:rPr lang="en-US" sz="1600" dirty="0" err="1">
                <a:latin typeface="Courier"/>
                <a:cs typeface="Courier"/>
              </a:rPr>
              <a:t>blockStr</a:t>
            </a:r>
            <a:r>
              <a:rPr lang="en-US" sz="1600" dirty="0">
                <a:latin typeface="Courier"/>
                <a:cs typeface="Courier"/>
              </a:rPr>
              <a:t>)-&gt;weight), 1</a:t>
            </a:r>
            <a:r>
              <a:rPr lang="en-US" sz="1600" dirty="0" smtClean="0">
                <a:latin typeface="Courier"/>
                <a:cs typeface="Courier"/>
              </a:rPr>
              <a:t>);</a:t>
            </a:r>
          </a:p>
          <a:p>
            <a:r>
              <a:rPr lang="en-US" sz="1400" dirty="0" smtClean="0">
                <a:latin typeface="Courier"/>
                <a:cs typeface="Courier"/>
              </a:rPr>
              <a:t>}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278011" y="573796"/>
            <a:ext cx="4037611" cy="830186"/>
          </a:xfrm>
          <a:prstGeom prst="wedgeRectCallout">
            <a:avLst>
              <a:gd name="adj1" fmla="val -18201"/>
              <a:gd name="adj2" fmla="val 6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bb</a:t>
            </a:r>
            <a:r>
              <a:rPr lang="en-US" dirty="0" smtClean="0"/>
              <a:t> is a </a:t>
            </a:r>
            <a:r>
              <a:rPr lang="en-US" i="1" u="sng" dirty="0" smtClean="0"/>
              <a:t>device </a:t>
            </a:r>
            <a:r>
              <a:rPr lang="en-US" dirty="0" smtClean="0"/>
              <a:t>literal that describes this basic block (value will not change within a run)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7831" y="1403982"/>
            <a:ext cx="7157729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class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SASSIBasicBlockParams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p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ublic</a:t>
            </a:r>
            <a:r>
              <a:rPr lang="en-US" sz="1200" dirty="0" smtClean="0"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int32_t </a:t>
            </a:r>
            <a:r>
              <a:rPr lang="en-US" sz="1200" dirty="0" err="1">
                <a:latin typeface="Courier"/>
                <a:cs typeface="Courier"/>
              </a:rPr>
              <a:t>GetID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char </a:t>
            </a:r>
            <a:r>
              <a:rPr lang="en-US" sz="1200" dirty="0">
                <a:latin typeface="Courier"/>
                <a:cs typeface="Courier"/>
              </a:rPr>
              <a:t>*</a:t>
            </a:r>
            <a:r>
              <a:rPr lang="en-US" sz="1200" dirty="0" err="1">
                <a:latin typeface="Courier"/>
                <a:cs typeface="Courier"/>
              </a:rPr>
              <a:t>GetFnName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IsEntryBlock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IsExitBlock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IsCallBlock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int32_t </a:t>
            </a:r>
            <a:r>
              <a:rPr lang="en-US" sz="1200" dirty="0" err="1">
                <a:latin typeface="Courier"/>
                <a:cs typeface="Courier"/>
              </a:rPr>
              <a:t>GetNumInstrs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uint32_t </a:t>
            </a:r>
            <a:r>
              <a:rPr lang="en-US" sz="1200" dirty="0" err="1">
                <a:latin typeface="Courier"/>
                <a:cs typeface="Courier"/>
              </a:rPr>
              <a:t>GetInstrOffset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unsigned</a:t>
            </a:r>
            <a:r>
              <a:rPr lang="en-US" sz="1200" dirty="0">
                <a:latin typeface="Courier"/>
                <a:cs typeface="Courier"/>
              </a:rPr>
              <a:t> n</a:t>
            </a:r>
            <a:r>
              <a:rPr lang="en-US" sz="1200" dirty="0" smtClean="0">
                <a:latin typeface="Courier"/>
                <a:cs typeface="Courier"/>
              </a:rPr>
              <a:t>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device__ uint32_t </a:t>
            </a:r>
            <a:r>
              <a:rPr lang="en-US" sz="1200" dirty="0" err="1">
                <a:latin typeface="Courier"/>
                <a:cs typeface="Courier"/>
              </a:rPr>
              <a:t>GetInstrPUPC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unsigned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n)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smtClean="0">
                <a:latin typeface="Courier"/>
                <a:cs typeface="Courier"/>
              </a:rPr>
              <a:t> </a:t>
            </a:r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 int32_t </a:t>
            </a:r>
            <a:r>
              <a:rPr lang="da-DK" sz="1200" dirty="0">
                <a:latin typeface="Courier"/>
                <a:cs typeface="Courier"/>
              </a:rPr>
              <a:t>GetNumSuccs() </a:t>
            </a:r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 const SASSIBasicBlockParams</a:t>
            </a:r>
            <a:r>
              <a:rPr lang="da-DK" sz="1200" dirty="0">
                <a:latin typeface="Courier"/>
                <a:cs typeface="Courier"/>
              </a:rPr>
              <a:t>*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 *GetSuccs() </a:t>
            </a:r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 smtClean="0">
                <a:latin typeface="Courier"/>
                <a:cs typeface="Courier"/>
              </a:rPr>
              <a:t>  </a:t>
            </a:r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 void </a:t>
            </a:r>
            <a:r>
              <a:rPr lang="da-DK" sz="1200" dirty="0">
                <a:latin typeface="Courier"/>
                <a:cs typeface="Courier"/>
              </a:rPr>
              <a:t>LivenessInMap(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nvstd::function&lt;void(unsigned)&gt; </a:t>
            </a:r>
            <a:r>
              <a:rPr lang="da-DK" sz="1200" dirty="0">
                <a:latin typeface="Courier"/>
                <a:cs typeface="Courier"/>
              </a:rPr>
              <a:t>fn) </a:t>
            </a:r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da-DK" sz="1200" dirty="0">
                <a:latin typeface="Courier"/>
                <a:cs typeface="Courier"/>
              </a:rPr>
              <a:t>LivenessOutMap(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nvstd::function&lt;void(unsigned)&gt; </a:t>
            </a:r>
            <a:r>
              <a:rPr lang="da-DK" sz="1200" dirty="0">
                <a:latin typeface="Courier"/>
                <a:cs typeface="Courier"/>
              </a:rPr>
              <a:t>fn) </a:t>
            </a:r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 smtClean="0">
                <a:latin typeface="Courier"/>
                <a:cs typeface="Courier"/>
              </a:rPr>
              <a:t>};</a:t>
            </a:r>
            <a:endParaRPr lang="da-DK" sz="1200" dirty="0">
              <a:latin typeface="Courier"/>
              <a:cs typeface="Courier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4905328" y="2741290"/>
            <a:ext cx="5716989" cy="830186"/>
          </a:xfrm>
          <a:prstGeom prst="wedgeRectCallout">
            <a:avLst>
              <a:gd name="adj1" fmla="val -2820"/>
              <a:gd name="adj2" fmla="val -110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 New" panose="02070309020205020404" pitchFamily="49" charset="0"/>
              </a:rPr>
              <a:t>Get the deep copy of the block based on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bb</a:t>
            </a:r>
            <a:r>
              <a:rPr lang="en-US" dirty="0" smtClean="0">
                <a:cs typeface="Courier New" panose="02070309020205020404" pitchFamily="49" charset="0"/>
              </a:rPr>
              <a:t> key</a:t>
            </a:r>
            <a:endParaRPr lang="en-US" dirty="0" smtClean="0"/>
          </a:p>
        </p:txBody>
      </p:sp>
      <p:sp>
        <p:nvSpPr>
          <p:cNvPr id="16" name="Rectangular Callout 15"/>
          <p:cNvSpPr/>
          <p:nvPr/>
        </p:nvSpPr>
        <p:spPr>
          <a:xfrm>
            <a:off x="589373" y="3783532"/>
            <a:ext cx="5716989" cy="830186"/>
          </a:xfrm>
          <a:prstGeom prst="wedgeRectCallout">
            <a:avLst>
              <a:gd name="adj1" fmla="val -31504"/>
              <a:gd name="adj2" fmla="val -140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 New" panose="02070309020205020404" pitchFamily="49" charset="0"/>
              </a:rPr>
              <a:t>Increment the weight field of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block</a:t>
            </a:r>
            <a:r>
              <a:rPr lang="en-US" dirty="0" smtClean="0">
                <a:cs typeface="Courier New" panose="02070309020205020404" pitchFamily="49" charset="0"/>
              </a:rPr>
              <a:t> structure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1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5: dump weighted </a:t>
            </a:r>
            <a:r>
              <a:rPr lang="en-US" dirty="0" err="1" smtClean="0"/>
              <a:t>cfg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Compiling the application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Compiling the application to inject the instrumentation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1439" y="2398974"/>
            <a:ext cx="7491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–O3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92D050"/>
                </a:solidFill>
                <a:latin typeface="Courier"/>
                <a:cs typeface="Courier"/>
              </a:rPr>
              <a:t>-–</a:t>
            </a:r>
            <a:r>
              <a:rPr lang="en-US" b="1" dirty="0" err="1" smtClean="0">
                <a:solidFill>
                  <a:srgbClr val="92D050"/>
                </a:solidFill>
                <a:latin typeface="Courier"/>
                <a:cs typeface="Courier"/>
              </a:rPr>
              <a:t>sassi</a:t>
            </a:r>
            <a:r>
              <a:rPr lang="en-US" b="1" dirty="0" smtClean="0">
                <a:solidFill>
                  <a:srgbClr val="92D050"/>
                </a:solidFill>
                <a:latin typeface="Courier"/>
                <a:cs typeface="Courier"/>
              </a:rPr>
              <a:t>-bb-entry</a:t>
            </a:r>
          </a:p>
          <a:p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       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92D050"/>
                </a:solidFill>
                <a:latin typeface="Courier"/>
                <a:cs typeface="Courier"/>
              </a:rPr>
              <a:t>–-</a:t>
            </a:r>
            <a:r>
              <a:rPr lang="en-US" b="1" dirty="0" err="1" smtClean="0">
                <a:solidFill>
                  <a:srgbClr val="92D050"/>
                </a:solidFill>
                <a:latin typeface="Courier"/>
                <a:cs typeface="Courier"/>
              </a:rPr>
              <a:t>sassi</a:t>
            </a:r>
            <a:r>
              <a:rPr lang="en-US" b="1" dirty="0" smtClean="0">
                <a:solidFill>
                  <a:srgbClr val="92D050"/>
                </a:solidFill>
                <a:latin typeface="Courier"/>
                <a:cs typeface="Courier"/>
              </a:rPr>
              <a:t>-function-entry</a:t>
            </a:r>
          </a:p>
        </p:txBody>
      </p:sp>
      <p:sp>
        <p:nvSpPr>
          <p:cNvPr id="10" name="Line Callout 1 (Accent Bar) 9"/>
          <p:cNvSpPr/>
          <p:nvPr/>
        </p:nvSpPr>
        <p:spPr>
          <a:xfrm>
            <a:off x="5898776" y="1801906"/>
            <a:ext cx="1846730" cy="597068"/>
          </a:xfrm>
          <a:prstGeom prst="accentCallout1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Target sm_30</a:t>
            </a:r>
            <a:endParaRPr lang="en-US" dirty="0"/>
          </a:p>
        </p:txBody>
      </p:sp>
      <p:sp>
        <p:nvSpPr>
          <p:cNvPr id="11" name="Line Callout 1 (Accent Bar) 10"/>
          <p:cNvSpPr/>
          <p:nvPr/>
        </p:nvSpPr>
        <p:spPr>
          <a:xfrm>
            <a:off x="8937811" y="1768788"/>
            <a:ext cx="1846730" cy="597068"/>
          </a:xfrm>
          <a:prstGeom prst="accentCallout1">
            <a:avLst>
              <a:gd name="adj1" fmla="val 18750"/>
              <a:gd name="adj2" fmla="val -8333"/>
              <a:gd name="adj3" fmla="val 117004"/>
              <a:gd name="adj4" fmla="val -4415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Position independent code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7736140" y="2896687"/>
            <a:ext cx="2888842" cy="597068"/>
          </a:xfrm>
          <a:prstGeom prst="accentCallout1">
            <a:avLst>
              <a:gd name="adj1" fmla="val 18750"/>
              <a:gd name="adj2" fmla="val -8333"/>
              <a:gd name="adj3" fmla="val 1627"/>
              <a:gd name="adj4" fmla="val -4976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Insert instrumentation at basic block entry points</a:t>
            </a:r>
            <a:endParaRPr lang="en-US" dirty="0"/>
          </a:p>
        </p:txBody>
      </p:sp>
      <p:sp>
        <p:nvSpPr>
          <p:cNvPr id="13" name="Line Callout 1 (Accent Bar) 12"/>
          <p:cNvSpPr/>
          <p:nvPr/>
        </p:nvSpPr>
        <p:spPr>
          <a:xfrm>
            <a:off x="7735083" y="3567920"/>
            <a:ext cx="2888842" cy="597068"/>
          </a:xfrm>
          <a:prstGeom prst="accentCallout1">
            <a:avLst>
              <a:gd name="adj1" fmla="val 18750"/>
              <a:gd name="adj2" fmla="val -8333"/>
              <a:gd name="adj3" fmla="val -49001"/>
              <a:gd name="adj4" fmla="val -4819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Insert instrumentation at function </a:t>
            </a:r>
            <a:r>
              <a:rPr lang="en-US" i="1" dirty="0" smtClean="0"/>
              <a:t>and</a:t>
            </a:r>
            <a:r>
              <a:rPr lang="en-US" dirty="0" smtClean="0"/>
              <a:t> kernel entries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6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Dump the CFG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6750" y="1868143"/>
            <a:ext cx="9948672" cy="390804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~/SASSI/tutorial/session4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Look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cfg_handler.cu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R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un it on the sample application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heartwall_cfg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input/test.avi 4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Look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sassi-cfg.txt</a:t>
            </a:r>
          </a:p>
        </p:txBody>
      </p:sp>
    </p:spTree>
    <p:extLst>
      <p:ext uri="{BB962C8B-B14F-4D97-AF65-F5344CB8AC3E}">
        <p14:creationId xmlns:p14="http://schemas.microsoft.com/office/powerpoint/2010/main" val="58938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82448" y="1102240"/>
            <a:ext cx="4525578" cy="4616467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No global cache coherence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Coalescer</a:t>
            </a:r>
            <a:r>
              <a:rPr lang="en-US" dirty="0" smtClean="0"/>
              <a:t> has limited efficacy in irregular workloads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Partial hits in L1 and L2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source of latency divergence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DRAM requests can have varied latencies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Warp stalled for last request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DRAM Latency Divergence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14021" y="1404256"/>
            <a:ext cx="3240860" cy="670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75539" y="1490437"/>
            <a:ext cx="219701" cy="50372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93364" y="1489224"/>
            <a:ext cx="219701" cy="50372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90554" y="1489224"/>
            <a:ext cx="219701" cy="50372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38064" y="1488011"/>
            <a:ext cx="219701" cy="50372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06268" y="1489224"/>
            <a:ext cx="219701" cy="50372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28001" y="1673720"/>
            <a:ext cx="112874" cy="116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01575" y="1672507"/>
            <a:ext cx="112874" cy="116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67866" y="1671294"/>
            <a:ext cx="112874" cy="116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241440" y="1670081"/>
            <a:ext cx="112874" cy="116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4930" y="1524843"/>
            <a:ext cx="15670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</a:t>
            </a:r>
            <a:r>
              <a:rPr lang="en-US" sz="2160" b="1" dirty="0"/>
              <a:t>Load </a:t>
            </a:r>
            <a:r>
              <a:rPr lang="en-US" sz="2160" b="1" dirty="0" err="1"/>
              <a:t>Inst</a:t>
            </a:r>
            <a:endParaRPr lang="en-US" sz="216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514021" y="992776"/>
            <a:ext cx="32408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20" b="1" dirty="0"/>
              <a:t>SIMD Lanes (32)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709444" y="1991739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269006" y="1983243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1397" y="1989312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490090" y="1995382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537600" y="1994169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726788" y="2204152"/>
            <a:ext cx="112874" cy="116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900362" y="2202938"/>
            <a:ext cx="112874" cy="116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66653" y="2201725"/>
            <a:ext cx="112874" cy="116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240227" y="2200512"/>
            <a:ext cx="112874" cy="116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14021" y="2473619"/>
            <a:ext cx="3240860" cy="25611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Access Coalescing Unit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05516" y="3234093"/>
            <a:ext cx="1100929" cy="50979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L1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839321" y="2747937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063875" y="2739441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02994" y="2745510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520265" y="2744297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623267" y="2735801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3542" y="3766315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048096" y="3757819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607488" y="3754180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259297" y="3750537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518869" y="4245189"/>
            <a:ext cx="1494196" cy="5097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L2</a:t>
            </a:r>
            <a:endParaRPr lang="en-US" b="1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60702" y="4740997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185256" y="4732501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744648" y="4728862"/>
            <a:ext cx="0" cy="490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517656" y="5227154"/>
            <a:ext cx="1494196" cy="509798"/>
          </a:xfrm>
          <a:prstGeom prst="rect">
            <a:avLst/>
          </a:prstGeom>
          <a:solidFill>
            <a:srgbClr val="0066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GDDR5</a:t>
            </a:r>
            <a:endParaRPr lang="en-US" b="1" dirty="0"/>
          </a:p>
        </p:txBody>
      </p:sp>
      <p:sp>
        <p:nvSpPr>
          <p:cNvPr id="48" name="Bent-Up Arrow 47"/>
          <p:cNvSpPr/>
          <p:nvPr/>
        </p:nvSpPr>
        <p:spPr>
          <a:xfrm>
            <a:off x="2606444" y="2142856"/>
            <a:ext cx="1240500" cy="1387380"/>
          </a:xfrm>
          <a:prstGeom prst="bentUpArrow">
            <a:avLst>
              <a:gd name="adj1" fmla="val 14571"/>
              <a:gd name="adj2" fmla="val 25000"/>
              <a:gd name="adj3" fmla="val 2500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Bent-Up Arrow 48"/>
          <p:cNvSpPr/>
          <p:nvPr/>
        </p:nvSpPr>
        <p:spPr>
          <a:xfrm>
            <a:off x="3011852" y="2074276"/>
            <a:ext cx="714936" cy="2484660"/>
          </a:xfrm>
          <a:prstGeom prst="bent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Bent-Up Arrow 49"/>
          <p:cNvSpPr/>
          <p:nvPr/>
        </p:nvSpPr>
        <p:spPr>
          <a:xfrm>
            <a:off x="3011852" y="2074276"/>
            <a:ext cx="714936" cy="3532225"/>
          </a:xfrm>
          <a:prstGeom prst="bent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623267" y="3324496"/>
            <a:ext cx="200275" cy="20574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286000" y="3324496"/>
            <a:ext cx="200275" cy="20574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2606445" y="4353196"/>
            <a:ext cx="186919" cy="2057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1623267" y="5381896"/>
            <a:ext cx="216054" cy="224605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2185256" y="5381896"/>
            <a:ext cx="216054" cy="224605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2621180" y="5381896"/>
            <a:ext cx="216054" cy="224605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6662" y="182579"/>
            <a:ext cx="9204325" cy="560153"/>
          </a:xfrm>
        </p:spPr>
        <p:txBody>
          <a:bodyPr/>
          <a:lstStyle/>
          <a:p>
            <a:pPr algn="l"/>
            <a:r>
              <a:rPr lang="en-US" dirty="0" smtClean="0"/>
              <a:t>Memory system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438064" y="189861"/>
            <a:ext cx="3592651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Courtesy of Niladrish Chatterjee</a:t>
            </a:r>
          </a:p>
        </p:txBody>
      </p:sp>
    </p:spTree>
    <p:extLst>
      <p:ext uri="{BB962C8B-B14F-4D97-AF65-F5344CB8AC3E}">
        <p14:creationId xmlns:p14="http://schemas.microsoft.com/office/powerpoint/2010/main" val="2857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09132 -0.00209 L 0.09288 -0.20857 " pathEditMode="relative" ptsTypes="AAA">
                                      <p:cBhvr>
                                        <p:cTn id="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788 -0.00209 L 0.16944 -0.21065 " pathEditMode="relative" ptsTypes="AAA">
                                      <p:cBhvr>
                                        <p:cTn id="7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50"/>
                            </p:stCondLst>
                            <p:childTnLst>
                              <p:par>
                                <p:cTn id="7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"/>
                            </p:stCondLst>
                            <p:childTnLst>
                              <p:par>
                                <p:cTn id="8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139 -0.00208 L 0.10139 -0.36898 " pathEditMode="relative" ptsTypes="AAA">
                                      <p:cBhvr>
                                        <p:cTn id="8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25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309 0 C 0.12361 -0.18565 0.12413 -0.37107 0.12465 -0.55648 " pathEditMode="relative" ptsTypes="AAA">
                                      <p:cBhvr>
                                        <p:cTn id="1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1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0.17535 0.00394 C 0.17587 -0.17708 0.17639 -0.3581 0.17691 -0.53889 " pathEditMode="relative" ptsTypes="AAA">
                                      <p:cBhvr>
                                        <p:cTn id="12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0" presetClass="path" presetSubtype="0" accel="50000" decel="5000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0.2198 0 C 0.21928 -0.18333 0.21875 -0.36644 0.21823 -0.54954 " pathEditMode="relative" ptsTypes="AAA">
                                      <p:cBhvr>
                                        <p:cTn id="1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Faking new </a:t>
            </a:r>
            <a:r>
              <a:rPr lang="en-US" dirty="0" err="1" smtClean="0"/>
              <a:t>isa</a:t>
            </a:r>
            <a:r>
              <a:rPr lang="en-US" dirty="0" smtClean="0"/>
              <a:t>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benefit of being in the compiler, SASSI can fake new ISA instructions</a:t>
            </a:r>
          </a:p>
          <a:p>
            <a:r>
              <a:rPr lang="en-US" dirty="0" smtClean="0"/>
              <a:t>Use inline PTX to add new instructions that are passed all the way through the backend compiler as if they were SASS instructions</a:t>
            </a:r>
          </a:p>
          <a:p>
            <a:pPr lvl="1"/>
            <a:r>
              <a:rPr lang="en-US" dirty="0" smtClean="0"/>
              <a:t>SASSI expands these instructions into a callback to a function in which the user can define the semantics of the application</a:t>
            </a:r>
          </a:p>
          <a:p>
            <a:pPr lvl="1"/>
            <a:r>
              <a:rPr lang="en-US" dirty="0" smtClean="0"/>
              <a:t>SASSI instrumentation does not account for ABI bloat in performing the function call</a:t>
            </a:r>
          </a:p>
          <a:p>
            <a:pPr lvl="2"/>
            <a:r>
              <a:rPr lang="en-US" dirty="0" smtClean="0"/>
              <a:t>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sassi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-before=“all” </a:t>
            </a:r>
            <a:r>
              <a:rPr lang="en-US" dirty="0" smtClean="0"/>
              <a:t>will treat the spills, call, functional emulation, and spills as a single atomic unit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Not yet exposed, tons of sharp edges - WIP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9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ular Callout 8"/>
          <p:cNvSpPr/>
          <p:nvPr/>
        </p:nvSpPr>
        <p:spPr>
          <a:xfrm>
            <a:off x="4699924" y="1525153"/>
            <a:ext cx="3428077" cy="802411"/>
          </a:xfrm>
          <a:prstGeom prst="wedgeRectCallout">
            <a:avLst>
              <a:gd name="adj1" fmla="val -68339"/>
              <a:gd name="adj2" fmla="val 165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destination is a two-element vector of float: v2.f32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5385770" y="1514298"/>
            <a:ext cx="3428077" cy="802411"/>
          </a:xfrm>
          <a:prstGeom prst="wedgeRectCallout">
            <a:avLst>
              <a:gd name="adj1" fmla="val -68339"/>
              <a:gd name="adj2" fmla="val 165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sources are floats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957693" y="1420519"/>
            <a:ext cx="3428077" cy="574831"/>
          </a:xfrm>
          <a:prstGeom prst="wedgeRectCallout">
            <a:avLst>
              <a:gd name="adj1" fmla="val -50825"/>
              <a:gd name="adj2" fmla="val 254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 inline assembly to insert  your instruction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6: add new instruction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7718" y="946078"/>
            <a:ext cx="9976104" cy="525463"/>
          </a:xfrm>
        </p:spPr>
        <p:txBody>
          <a:bodyPr/>
          <a:lstStyle/>
          <a:p>
            <a:r>
              <a:rPr lang="en-US" dirty="0" smtClean="0"/>
              <a:t>Inline PTX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1774" y="2153597"/>
            <a:ext cx="100330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global__ void </a:t>
            </a:r>
            <a:r>
              <a:rPr lang="en-US" sz="1400" dirty="0" err="1">
                <a:latin typeface="Courier"/>
                <a:cs typeface="Courier"/>
              </a:rPr>
              <a:t>toPolarKernel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cuFloatComplex</a:t>
            </a:r>
            <a:r>
              <a:rPr lang="en-US" sz="1400" dirty="0">
                <a:latin typeface="Courier"/>
                <a:cs typeface="Courier"/>
              </a:rPr>
              <a:t> *</a:t>
            </a:r>
            <a:r>
              <a:rPr lang="en-US" sz="1400" dirty="0" err="1">
                <a:latin typeface="Courier"/>
                <a:cs typeface="Courier"/>
              </a:rPr>
              <a:t>complex_nums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float2</a:t>
            </a:r>
            <a:r>
              <a:rPr lang="en-US" sz="1400" dirty="0">
                <a:latin typeface="Courier"/>
                <a:cs typeface="Courier"/>
              </a:rPr>
              <a:t> *</a:t>
            </a:r>
            <a:r>
              <a:rPr lang="en-US" sz="1400" dirty="0" err="1">
                <a:latin typeface="Courier"/>
                <a:cs typeface="Courier"/>
              </a:rPr>
              <a:t>polar_nums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latin typeface="Courier"/>
                <a:cs typeface="Courier"/>
              </a:rPr>
              <a:t>{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tid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threadIdx.x</a:t>
            </a:r>
            <a:r>
              <a:rPr lang="en-US" sz="1400" dirty="0">
                <a:latin typeface="Courier"/>
                <a:cs typeface="Courier"/>
              </a:rPr>
              <a:t>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if</a:t>
            </a:r>
            <a:r>
              <a:rPr lang="en-US" sz="1400" dirty="0">
                <a:latin typeface="Courier"/>
                <a:cs typeface="Courier"/>
              </a:rPr>
              <a:t> (</a:t>
            </a:r>
            <a:r>
              <a:rPr lang="en-US" sz="1400" dirty="0" err="1">
                <a:latin typeface="Courier"/>
                <a:cs typeface="Courier"/>
              </a:rPr>
              <a:t>tid</a:t>
            </a:r>
            <a:r>
              <a:rPr lang="en-US" sz="1400" dirty="0">
                <a:latin typeface="Courier"/>
                <a:cs typeface="Courier"/>
              </a:rPr>
              <a:t> &lt; N)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float2</a:t>
            </a:r>
            <a:r>
              <a:rPr lang="en-US" sz="1400" dirty="0">
                <a:latin typeface="Courier"/>
                <a:cs typeface="Courier"/>
              </a:rPr>
              <a:t> result;</a:t>
            </a:r>
          </a:p>
          <a:p>
            <a:r>
              <a:rPr lang="en-US" sz="1400" dirty="0" smtClean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asm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 volatile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"sassi_dss.v2.f32.f32 {%0,%1},%2,%3,2;"</a:t>
            </a:r>
          </a:p>
          <a:p>
            <a:r>
              <a:rPr lang="en-US" sz="1400" dirty="0">
                <a:latin typeface="Courier"/>
                <a:cs typeface="Courier"/>
              </a:rPr>
              <a:t>                 :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"=f"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result.x</a:t>
            </a:r>
            <a:r>
              <a:rPr lang="en-US" sz="1400" dirty="0">
                <a:latin typeface="Courier"/>
                <a:cs typeface="Courier"/>
              </a:rPr>
              <a:t>),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"=f"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result.y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latin typeface="Courier"/>
                <a:cs typeface="Courier"/>
              </a:rPr>
              <a:t>                 :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"f"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complex_nums</a:t>
            </a:r>
            <a:r>
              <a:rPr lang="en-US" sz="1400" dirty="0">
                <a:latin typeface="Courier"/>
                <a:cs typeface="Courier"/>
              </a:rPr>
              <a:t>[</a:t>
            </a:r>
            <a:r>
              <a:rPr lang="en-US" sz="1400" dirty="0" err="1">
                <a:latin typeface="Courier"/>
                <a:cs typeface="Courier"/>
              </a:rPr>
              <a:t>tid</a:t>
            </a:r>
            <a:r>
              <a:rPr lang="en-US" sz="1400" dirty="0">
                <a:latin typeface="Courier"/>
                <a:cs typeface="Courier"/>
              </a:rPr>
              <a:t>].x),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"f"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complex_nums</a:t>
            </a:r>
            <a:r>
              <a:rPr lang="en-US" sz="1400" dirty="0">
                <a:latin typeface="Courier"/>
                <a:cs typeface="Courier"/>
              </a:rPr>
              <a:t>[</a:t>
            </a:r>
            <a:r>
              <a:rPr lang="en-US" sz="1400" dirty="0" err="1">
                <a:latin typeface="Courier"/>
                <a:cs typeface="Courier"/>
              </a:rPr>
              <a:t>tid</a:t>
            </a:r>
            <a:r>
              <a:rPr lang="en-US" sz="1400" dirty="0">
                <a:latin typeface="Courier"/>
                <a:cs typeface="Courier"/>
              </a:rPr>
              <a:t>].y));</a:t>
            </a:r>
          </a:p>
          <a:p>
            <a:r>
              <a:rPr lang="en-US" sz="1400" dirty="0" smtClean="0">
                <a:latin typeface="Courier"/>
                <a:cs typeface="Courier"/>
              </a:rPr>
              <a:t>	</a:t>
            </a:r>
            <a:r>
              <a:rPr lang="en-US" sz="1400" dirty="0" err="1" smtClean="0">
                <a:latin typeface="Courier"/>
                <a:cs typeface="Courier"/>
              </a:rPr>
              <a:t>polar_nums</a:t>
            </a:r>
            <a:r>
              <a:rPr lang="en-US" sz="1400" dirty="0" smtClean="0">
                <a:latin typeface="Courier"/>
                <a:cs typeface="Courier"/>
              </a:rPr>
              <a:t>[</a:t>
            </a:r>
            <a:r>
              <a:rPr lang="en-US" sz="1400" dirty="0" err="1" smtClean="0">
                <a:latin typeface="Courier"/>
                <a:cs typeface="Courier"/>
              </a:rPr>
              <a:t>tid</a:t>
            </a:r>
            <a:r>
              <a:rPr lang="en-US" sz="1400" dirty="0">
                <a:latin typeface="Courier"/>
                <a:cs typeface="Courier"/>
              </a:rPr>
              <a:t>] = result;</a:t>
            </a:r>
          </a:p>
          <a:p>
            <a:r>
              <a:rPr lang="en-US" sz="1400" dirty="0">
                <a:latin typeface="Courier"/>
                <a:cs typeface="Courier"/>
              </a:rPr>
              <a:t>  }</a:t>
            </a:r>
          </a:p>
          <a:p>
            <a:r>
              <a:rPr lang="en-US" sz="1400" dirty="0">
                <a:latin typeface="Courier"/>
                <a:cs typeface="Courier"/>
              </a:rPr>
              <a:t>}</a:t>
            </a:r>
          </a:p>
          <a:p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4614533" y="4234407"/>
            <a:ext cx="3428077" cy="802411"/>
          </a:xfrm>
          <a:prstGeom prst="wedgeRectCallout">
            <a:avLst>
              <a:gd name="adj1" fmla="val -27385"/>
              <a:gd name="adj2" fmla="val -14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PTX syntax for vector operands. The </a:t>
            </a:r>
            <a:r>
              <a:rPr lang="en-US" dirty="0" err="1" smtClean="0"/>
              <a:t>dest</a:t>
            </a:r>
            <a:r>
              <a:rPr lang="en-US" dirty="0" smtClean="0"/>
              <a:t> is a vector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5387432" y="4234407"/>
            <a:ext cx="3428077" cy="802411"/>
          </a:xfrm>
          <a:prstGeom prst="wedgeRectCallout">
            <a:avLst>
              <a:gd name="adj1" fmla="val -27385"/>
              <a:gd name="adj2" fmla="val -14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%2 and %3 are sources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848283" y="4358466"/>
            <a:ext cx="3428077" cy="945574"/>
          </a:xfrm>
          <a:prstGeom prst="wedgeRectCallout">
            <a:avLst>
              <a:gd name="adj1" fmla="val -27385"/>
              <a:gd name="adj2" fmla="val -14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This is SASSI-specific.  This number specifies the </a:t>
            </a:r>
            <a:r>
              <a:rPr lang="en-US" dirty="0" err="1" smtClean="0"/>
              <a:t>opcode</a:t>
            </a:r>
            <a:r>
              <a:rPr lang="en-US" dirty="0" smtClean="0"/>
              <a:t> for the template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4288905" y="1525153"/>
            <a:ext cx="3428077" cy="802411"/>
          </a:xfrm>
          <a:prstGeom prst="wedgeRectCallout">
            <a:avLst>
              <a:gd name="adj1" fmla="val -68339"/>
              <a:gd name="adj2" fmla="val 165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This instruction template produces one destination and uses two sources: </a:t>
            </a:r>
            <a:r>
              <a:rPr lang="en-US" dirty="0" err="1" smtClean="0"/>
              <a:t>dss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2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8" grpId="0" animBg="1"/>
      <p:bldP spid="8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6: add new instruction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8348" y="937790"/>
            <a:ext cx="9976104" cy="525463"/>
          </a:xfrm>
        </p:spPr>
        <p:txBody>
          <a:bodyPr/>
          <a:lstStyle/>
          <a:p>
            <a:r>
              <a:rPr lang="en-US" dirty="0" smtClean="0"/>
              <a:t>Defining the instruction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36306" y="2760613"/>
            <a:ext cx="7065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F0"/>
                </a:solidFill>
                <a:latin typeface="Courier"/>
                <a:cs typeface="Courier"/>
              </a:rPr>
              <a:t>extern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"C"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__device__ float2 </a:t>
            </a:r>
            <a:r>
              <a:rPr lang="en-US" sz="1400" dirty="0">
                <a:latin typeface="Courier"/>
                <a:cs typeface="Courier"/>
              </a:rPr>
              <a:t>_sassi_fake_dss2(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float</a:t>
            </a:r>
            <a:r>
              <a:rPr lang="en-US" sz="1400" dirty="0">
                <a:latin typeface="Courier"/>
                <a:cs typeface="Courier"/>
              </a:rPr>
              <a:t> r,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float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i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latin typeface="Courier"/>
                <a:cs typeface="Courier"/>
              </a:rPr>
              <a:t>{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float2</a:t>
            </a:r>
            <a:r>
              <a:rPr lang="en-US" sz="1400" dirty="0">
                <a:latin typeface="Courier"/>
                <a:cs typeface="Courier"/>
              </a:rPr>
              <a:t> result;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result.x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i</a:t>
            </a:r>
            <a:r>
              <a:rPr lang="en-US" sz="1400" dirty="0">
                <a:latin typeface="Courier"/>
                <a:cs typeface="Courier"/>
              </a:rPr>
              <a:t> == 0.0 ? 0.0 : 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atanf</a:t>
            </a:r>
            <a:r>
              <a:rPr lang="en-US" sz="1400" dirty="0">
                <a:latin typeface="Courier"/>
                <a:cs typeface="Courier"/>
              </a:rPr>
              <a:t>(r / </a:t>
            </a:r>
            <a:r>
              <a:rPr lang="en-US" sz="1400" dirty="0" err="1">
                <a:latin typeface="Courier"/>
                <a:cs typeface="Courier"/>
              </a:rPr>
              <a:t>i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result.y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sqrtf</a:t>
            </a:r>
            <a:r>
              <a:rPr lang="en-US" sz="1400" dirty="0">
                <a:latin typeface="Courier"/>
                <a:cs typeface="Courier"/>
              </a:rPr>
              <a:t>(r * r + </a:t>
            </a:r>
            <a:r>
              <a:rPr lang="en-US" sz="1400" dirty="0" err="1">
                <a:latin typeface="Courier"/>
                <a:cs typeface="Courier"/>
              </a:rPr>
              <a:t>i</a:t>
            </a:r>
            <a:r>
              <a:rPr lang="en-US" sz="1400" dirty="0">
                <a:latin typeface="Courier"/>
                <a:cs typeface="Courier"/>
              </a:rPr>
              <a:t> * </a:t>
            </a:r>
            <a:r>
              <a:rPr lang="en-US" sz="1400" dirty="0" err="1">
                <a:latin typeface="Courier"/>
                <a:cs typeface="Courier"/>
              </a:rPr>
              <a:t>i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return</a:t>
            </a:r>
            <a:r>
              <a:rPr lang="en-US" sz="1400" dirty="0">
                <a:latin typeface="Courier"/>
                <a:cs typeface="Courier"/>
              </a:rPr>
              <a:t> result;</a:t>
            </a:r>
          </a:p>
          <a:p>
            <a:r>
              <a:rPr lang="en-US" sz="1400" dirty="0">
                <a:latin typeface="Courier"/>
                <a:cs typeface="Courier"/>
              </a:rPr>
              <a:t>}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233" y="1131523"/>
            <a:ext cx="2135521" cy="48013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pt-BR" sz="1000" dirty="0" smtClean="0">
                <a:latin typeface="Trebuchet MS" panose="020B0603020202020204" pitchFamily="34" charset="0"/>
              </a:rPr>
              <a:t>MOV </a:t>
            </a:r>
            <a:r>
              <a:rPr lang="pt-BR" sz="1000" dirty="0">
                <a:latin typeface="Trebuchet MS" panose="020B0603020202020204" pitchFamily="34" charset="0"/>
              </a:rPr>
              <a:t>R1, c[0x0][0x20]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S2R R0, SR_TID.X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ISETP.GT.AND P0, PT, R0, 0x7, PT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EXIT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SHL.W R2, R0.reuse, 0x3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SHR R0, R0, 0x1d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IADD R4.CC, R2, c[0x0][0x140]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IADD.X R5, R0, c[0x0][0x144]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LDG.E.64 R4, [R4]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IADD R6.CC, R2, c[0x0][0x148]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MOV R3, RZ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IADD.X R7, R0, c[0x0][0x14c]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IADD R1, R1, -0x60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STL [R1+0x28], R3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STL [R1+0x2c], R4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STL [R1+0x30], R5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STL [R1+0x34], R6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STL [R1+0x38], R7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DEPBAR {4,3,2,1,0}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JCAL 0x0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MOV R2, R4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LDL R7, [R1+0x38]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LDL R6, [R1+0x34]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LDL R5, [R1+0x30]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LDL R4, [R1+0x2c]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LDL R3, [R1+0x28]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IADD R1, R1, 0x60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solidFill>
                  <a:srgbClr val="FFC000"/>
                </a:solidFill>
                <a:latin typeface="Trebuchet MS" panose="020B0603020202020204" pitchFamily="34" charset="0"/>
              </a:rPr>
              <a:t>NOP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STG.E.64 [R6], R2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DEPBAR {0}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EXIT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BRA 0x150</a:t>
            </a:r>
          </a:p>
          <a:p>
            <a:pPr>
              <a:lnSpc>
                <a:spcPct val="90000"/>
              </a:lnSpc>
            </a:pPr>
            <a:r>
              <a:rPr lang="pt-BR" sz="1000" dirty="0">
                <a:latin typeface="Trebuchet MS" panose="020B0603020202020204" pitchFamily="34" charset="0"/>
              </a:rPr>
              <a:t>NOP</a:t>
            </a:r>
          </a:p>
          <a:p>
            <a:pPr>
              <a:lnSpc>
                <a:spcPct val="90000"/>
              </a:lnSpc>
            </a:pPr>
            <a:endParaRPr lang="en-US" sz="1000" dirty="0" smtClean="0">
              <a:latin typeface="Trebuchet MS" panose="020B0603020202020204" pitchFamily="34" charset="0"/>
            </a:endParaRP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 flipV="1">
            <a:off x="1414585" y="3776276"/>
            <a:ext cx="1721721" cy="84524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ular Callout 8"/>
          <p:cNvSpPr/>
          <p:nvPr/>
        </p:nvSpPr>
        <p:spPr>
          <a:xfrm>
            <a:off x="6640287" y="1537959"/>
            <a:ext cx="3834166" cy="945574"/>
          </a:xfrm>
          <a:prstGeom prst="wedgeRectCallout">
            <a:avLst>
              <a:gd name="adj1" fmla="val -20167"/>
              <a:gd name="adj2" fmla="val 861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By contract, the inline assembly will call this function.  Note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opcode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smtClean="0"/>
              <a:t> signature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834754" y="4642367"/>
            <a:ext cx="4186532" cy="1165234"/>
          </a:xfrm>
          <a:prstGeom prst="wedgeRectCallout">
            <a:avLst>
              <a:gd name="adj1" fmla="val -71938"/>
              <a:gd name="adj2" fmla="val -108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SASSI treats the spills, argument passing, call, operations performed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_sassi_fake_dss2</a:t>
            </a:r>
            <a:r>
              <a:rPr lang="en-US" dirty="0" smtClean="0"/>
              <a:t>, fills, and stack management as a single atomic unit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7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6: add new instruction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" y="1476998"/>
            <a:ext cx="9948672" cy="3908048"/>
          </a:xfrm>
        </p:spPr>
        <p:txBody>
          <a:bodyPr/>
          <a:lstStyle/>
          <a:p>
            <a:r>
              <a:rPr lang="en-US" dirty="0" smtClean="0"/>
              <a:t>SASSI treats all code related to executing your fake instruction as a single atomic unit</a:t>
            </a:r>
          </a:p>
          <a:p>
            <a:pPr lvl="1"/>
            <a:r>
              <a:rPr lang="en-US" dirty="0" smtClean="0"/>
              <a:t>Instrumenting before/after will go before/after the atomic unit</a:t>
            </a:r>
          </a:p>
          <a:p>
            <a:pPr lvl="1"/>
            <a:r>
              <a:rPr lang="en-US" dirty="0" smtClean="0"/>
              <a:t>Still have access to register info</a:t>
            </a:r>
          </a:p>
          <a:p>
            <a:pPr lvl="1"/>
            <a:r>
              <a:rPr lang="en-US" dirty="0" smtClean="0"/>
              <a:t>Will not disrupt the perceived CFG</a:t>
            </a:r>
          </a:p>
          <a:p>
            <a:r>
              <a:rPr lang="en-US" dirty="0" smtClean="0"/>
              <a:t>Caveats</a:t>
            </a:r>
          </a:p>
          <a:p>
            <a:pPr lvl="1"/>
            <a:r>
              <a:rPr lang="en-US" dirty="0" smtClean="0"/>
              <a:t>No templates support control flow instructions yet</a:t>
            </a:r>
          </a:p>
          <a:p>
            <a:pPr lvl="1"/>
            <a:r>
              <a:rPr lang="en-US" dirty="0" smtClean="0"/>
              <a:t>Memory operands are supported, but no access to memory information yet</a:t>
            </a:r>
          </a:p>
          <a:p>
            <a:pPr lvl="2"/>
            <a:r>
              <a:rPr lang="en-US" dirty="0" smtClean="0"/>
              <a:t>(Because SASSI doesn’t know the memory semantics of your instruction)</a:t>
            </a:r>
          </a:p>
          <a:p>
            <a:pPr lvl="2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9318" y="877503"/>
            <a:ext cx="9976104" cy="525463"/>
          </a:xfrm>
        </p:spPr>
        <p:txBody>
          <a:bodyPr/>
          <a:lstStyle/>
          <a:p>
            <a:r>
              <a:rPr lang="en-US" dirty="0" smtClean="0"/>
              <a:t>Instrumenting with the new instruction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2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AWS Image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6750" y="1868143"/>
            <a:ext cx="9948672" cy="3908048"/>
          </a:xfrm>
        </p:spPr>
        <p:txBody>
          <a:bodyPr/>
          <a:lstStyle/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We can make this AWS image public if there’s interest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Contains Parboil setup to run with SASSI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parboil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ake {branch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cfg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none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memdiverge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opcode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ophist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valueprof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We could potentially add other suites as well</a:t>
            </a:r>
          </a:p>
        </p:txBody>
      </p:sp>
    </p:spTree>
    <p:extLst>
      <p:ext uri="{BB962C8B-B14F-4D97-AF65-F5344CB8AC3E}">
        <p14:creationId xmlns:p14="http://schemas.microsoft.com/office/powerpoint/2010/main" val="65470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1" y="1604358"/>
            <a:ext cx="7470648" cy="978408"/>
          </a:xfrm>
        </p:spPr>
        <p:txBody>
          <a:bodyPr/>
          <a:lstStyle/>
          <a:p>
            <a:r>
              <a:rPr lang="en-US" dirty="0" smtClean="0"/>
              <a:t>Thank you for attending!</a:t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8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Other Notable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756" y="1868143"/>
            <a:ext cx="10616539" cy="3908048"/>
          </a:xfrm>
        </p:spPr>
        <p:txBody>
          <a:bodyPr/>
          <a:lstStyle/>
          <a:p>
            <a:r>
              <a:rPr lang="en-US" dirty="0" smtClean="0"/>
              <a:t>Atomic operations:</a:t>
            </a:r>
          </a:p>
          <a:p>
            <a:pPr marL="548640" lvl="1"/>
            <a:r>
              <a:rPr lang="en-US" dirty="0" smtClean="0"/>
              <a:t>Fast global memory atomics at L2 (Fermi, Kepler), shared memory atomics (Maxwell)</a:t>
            </a:r>
          </a:p>
          <a:p>
            <a:r>
              <a:rPr lang="en-US" dirty="0" smtClean="0"/>
              <a:t>Warp-level Collectives operations: communicate across threads</a:t>
            </a:r>
          </a:p>
          <a:p>
            <a:pPr marL="548640" lvl="1"/>
            <a:r>
              <a:rPr lang="en-US" dirty="0" smtClean="0"/>
              <a:t>vote (predicate reduction: all/any/uniform) or ballot (collect predicate mask)</a:t>
            </a:r>
          </a:p>
          <a:p>
            <a:pPr marL="548640" lvl="1"/>
            <a:r>
              <a:rPr lang="en-US" dirty="0" smtClean="0"/>
              <a:t>shuffle (data exchange)</a:t>
            </a:r>
          </a:p>
          <a:p>
            <a:pPr marL="0" indent="-254635"/>
            <a:r>
              <a:rPr lang="en-US" dirty="0" smtClean="0"/>
              <a:t>Some hardware performance counters are exposed as special registers</a:t>
            </a:r>
          </a:p>
          <a:p>
            <a:pPr marL="571500" lvl="1" indent="-254635"/>
            <a:r>
              <a:rPr lang="en-US" dirty="0" smtClean="0"/>
              <a:t>Programmers can use inline PTX to access them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8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CUDA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Very BRIEF INTRODUCTION TO </a:t>
            </a:r>
            <a:r>
              <a:rPr lang="en-US" dirty="0" err="1" smtClean="0"/>
              <a:t>cuda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Again, </a:t>
            </a:r>
            <a:r>
              <a:rPr lang="en-US" b="1" i="1" u="sng" dirty="0" smtClean="0"/>
              <a:t>not </a:t>
            </a:r>
            <a:r>
              <a:rPr lang="en-US" b="1" i="1" u="sng" dirty="0"/>
              <a:t>a complete, definitive treatment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/>
              <a:t>CUDA: a parallel computing platform and programming model enabling use of GPUs for general purpose computing</a:t>
            </a:r>
          </a:p>
          <a:p>
            <a:pPr lvl="1"/>
            <a:r>
              <a:rPr lang="en-US" dirty="0" smtClean="0"/>
              <a:t>Languages include C, C++, Fortran, and others</a:t>
            </a:r>
          </a:p>
          <a:p>
            <a:r>
              <a:rPr lang="en-US" dirty="0" smtClean="0"/>
              <a:t>CUDA for this presentation: CUDA C++</a:t>
            </a:r>
          </a:p>
          <a:p>
            <a:pPr lvl="1"/>
            <a:r>
              <a:rPr lang="en-US" dirty="0" smtClean="0"/>
              <a:t>Most code for this tutorial is just C/C++ with a few notable differences</a:t>
            </a:r>
          </a:p>
          <a:p>
            <a:r>
              <a:rPr lang="en-US" dirty="0" smtClean="0"/>
              <a:t>Basic concepts and terminology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CUDA Programs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0081" y="1317805"/>
            <a:ext cx="10331533" cy="4470086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dirty="0" smtClean="0"/>
              <a:t>Developers write </a:t>
            </a:r>
            <a:r>
              <a:rPr lang="en-US" b="1" i="1" dirty="0" smtClean="0">
                <a:solidFill>
                  <a:schemeClr val="tx2"/>
                </a:solidFill>
              </a:rPr>
              <a:t>kernels</a:t>
            </a:r>
          </a:p>
          <a:p>
            <a:pPr lvl="1">
              <a:lnSpc>
                <a:spcPct val="75000"/>
              </a:lnSpc>
            </a:pPr>
            <a:r>
              <a:rPr lang="en-US" dirty="0" smtClean="0"/>
              <a:t>Parallel functions that execute across the GPU in many parallel threads</a:t>
            </a:r>
          </a:p>
          <a:p>
            <a:pPr lvl="1">
              <a:lnSpc>
                <a:spcPct val="75000"/>
              </a:lnSpc>
            </a:pPr>
            <a:r>
              <a:rPr lang="en-US" dirty="0" smtClean="0"/>
              <a:t>Each thread executes an instance of the kernel, SPMD </a:t>
            </a:r>
            <a:r>
              <a:rPr lang="en-US" dirty="0" smtClean="0"/>
              <a:t>style</a:t>
            </a:r>
          </a:p>
          <a:p>
            <a:pPr lvl="1">
              <a:lnSpc>
                <a:spcPct val="75000"/>
              </a:lnSpc>
            </a:pPr>
            <a:r>
              <a:rPr lang="en-US" dirty="0" smtClean="0"/>
              <a:t>Kernels can be decomposed into </a:t>
            </a:r>
            <a:r>
              <a:rPr lang="en-US" b="1" i="1" dirty="0" smtClean="0">
                <a:solidFill>
                  <a:srgbClr val="92D050"/>
                </a:solidFill>
              </a:rPr>
              <a:t>functions</a:t>
            </a:r>
            <a:endParaRPr lang="en-US" b="1" i="1" dirty="0" smtClean="0">
              <a:solidFill>
                <a:srgbClr val="92D050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 smtClean="0"/>
              <a:t>Threads are organized into a </a:t>
            </a:r>
            <a:r>
              <a:rPr lang="en-US" b="1" i="1" dirty="0" smtClean="0">
                <a:solidFill>
                  <a:schemeClr val="tx2"/>
                </a:solidFill>
              </a:rPr>
              <a:t>grid</a:t>
            </a:r>
            <a:r>
              <a:rPr lang="en-US" b="1" i="1" dirty="0" smtClean="0"/>
              <a:t> </a:t>
            </a:r>
            <a:r>
              <a:rPr lang="en-US" dirty="0" smtClean="0"/>
              <a:t>of </a:t>
            </a:r>
            <a:r>
              <a:rPr lang="en-US" b="1" i="1" dirty="0" smtClean="0">
                <a:solidFill>
                  <a:schemeClr val="tx2"/>
                </a:solidFill>
              </a:rPr>
              <a:t>thread blocks</a:t>
            </a:r>
          </a:p>
          <a:p>
            <a:pPr lvl="1">
              <a:lnSpc>
                <a:spcPct val="75000"/>
              </a:lnSpc>
            </a:pPr>
            <a:r>
              <a:rPr lang="en-US" dirty="0" smtClean="0"/>
              <a:t>Threads get 3D (</a:t>
            </a:r>
            <a:r>
              <a:rPr lang="en-US" dirty="0" err="1" smtClean="0"/>
              <a:t>x,y,z</a:t>
            </a:r>
            <a:r>
              <a:rPr lang="en-US" dirty="0" smtClean="0"/>
              <a:t>) Block ID (within grid) and Thread ID (within block)</a:t>
            </a:r>
          </a:p>
          <a:p>
            <a:pPr lvl="2">
              <a:lnSpc>
                <a:spcPct val="75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76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348" y="366745"/>
            <a:ext cx="9976104" cy="560153"/>
          </a:xfrm>
        </p:spPr>
        <p:txBody>
          <a:bodyPr/>
          <a:lstStyle/>
          <a:p>
            <a:pPr algn="l"/>
            <a:r>
              <a:rPr lang="en-US" dirty="0" smtClean="0"/>
              <a:t>Grids and blocks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49275" y="1305180"/>
            <a:ext cx="5819901" cy="4499733"/>
          </a:xfrm>
        </p:spPr>
        <p:txBody>
          <a:bodyPr/>
          <a:lstStyle/>
          <a:p>
            <a:r>
              <a:rPr lang="en-US" dirty="0" smtClean="0"/>
              <a:t>Kernels execute as a grid of thread blocks</a:t>
            </a:r>
          </a:p>
          <a:p>
            <a:pPr lvl="1"/>
            <a:r>
              <a:rPr lang="en-US" dirty="0" smtClean="0"/>
              <a:t>Threads share </a:t>
            </a:r>
            <a:r>
              <a:rPr lang="en-US" u="sng" dirty="0" smtClean="0"/>
              <a:t>global</a:t>
            </a:r>
            <a:r>
              <a:rPr lang="en-US" dirty="0" smtClean="0"/>
              <a:t> memory space</a:t>
            </a:r>
          </a:p>
          <a:p>
            <a:r>
              <a:rPr lang="en-US" dirty="0" smtClean="0"/>
              <a:t>A </a:t>
            </a:r>
            <a:r>
              <a:rPr lang="en-US" u="sng" dirty="0" smtClean="0"/>
              <a:t>thread block </a:t>
            </a:r>
            <a:r>
              <a:rPr lang="en-US" dirty="0" smtClean="0"/>
              <a:t>is a batch of threads that can </a:t>
            </a:r>
            <a:r>
              <a:rPr lang="en-US" u="sng" dirty="0" smtClean="0"/>
              <a:t>cooperate</a:t>
            </a:r>
            <a:r>
              <a:rPr lang="en-US" dirty="0" smtClean="0"/>
              <a:t> with each other by:</a:t>
            </a:r>
          </a:p>
          <a:p>
            <a:pPr lvl="1"/>
            <a:r>
              <a:rPr lang="en-US" dirty="0" smtClean="0"/>
              <a:t>Synchronizing their executing</a:t>
            </a:r>
          </a:p>
          <a:p>
            <a:pPr lvl="1"/>
            <a:r>
              <a:rPr lang="en-US" dirty="0" smtClean="0"/>
              <a:t>Sharing data through a low-latency </a:t>
            </a:r>
            <a:r>
              <a:rPr lang="en-US" u="sng" dirty="0" smtClean="0"/>
              <a:t>shared memory</a:t>
            </a:r>
          </a:p>
          <a:p>
            <a:r>
              <a:rPr lang="en-US" dirty="0" smtClean="0"/>
              <a:t>Two threads from two different blocks can’t cooperate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6637845" y="366745"/>
            <a:ext cx="4056063" cy="5381625"/>
            <a:chOff x="3034" y="690"/>
            <a:chExt cx="2555" cy="3390"/>
          </a:xfrm>
        </p:grpSpPr>
        <p:sp>
          <p:nvSpPr>
            <p:cNvPr id="13" name="AutoShape 5"/>
            <p:cNvSpPr>
              <a:spLocks noChangeAspect="1" noChangeArrowheads="1"/>
            </p:cNvSpPr>
            <p:nvPr/>
          </p:nvSpPr>
          <p:spPr bwMode="auto">
            <a:xfrm>
              <a:off x="3034" y="690"/>
              <a:ext cx="2555" cy="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 sz="1800"/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3037" y="693"/>
              <a:ext cx="671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r>
                <a:rPr lang="en-US" sz="1200" b="1">
                  <a:solidFill>
                    <a:srgbClr val="003300"/>
                  </a:solidFill>
                </a:rPr>
                <a:t>Host</a:t>
              </a:r>
              <a:endParaRPr lang="en-US" sz="1800">
                <a:solidFill>
                  <a:srgbClr val="003300"/>
                </a:solidFill>
              </a:endParaRP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3199" y="1171"/>
              <a:ext cx="432" cy="33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3300"/>
                  </a:solidFill>
                </a:rPr>
                <a:t>Kernel 1</a:t>
              </a:r>
              <a:endParaRPr lang="en-US" sz="1800">
                <a:solidFill>
                  <a:srgbClr val="003300"/>
                </a:solidFill>
              </a:endParaRPr>
            </a:p>
          </p:txBody>
        </p:sp>
        <p:sp>
          <p:nvSpPr>
            <p:cNvPr id="16" name="Text Box 8"/>
            <p:cNvSpPr txBox="1">
              <a:spLocks noChangeArrowheads="1"/>
            </p:cNvSpPr>
            <p:nvPr/>
          </p:nvSpPr>
          <p:spPr bwMode="auto">
            <a:xfrm>
              <a:off x="3185" y="2275"/>
              <a:ext cx="430" cy="334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3300"/>
                  </a:solidFill>
                </a:rPr>
                <a:t>Kernel 2</a:t>
              </a:r>
              <a:endParaRPr lang="en-US" sz="1800">
                <a:solidFill>
                  <a:srgbClr val="003300"/>
                </a:solidFill>
              </a:endParaRPr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3118" y="1110"/>
              <a:ext cx="1" cy="169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3827" y="698"/>
              <a:ext cx="1759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r>
                <a:rPr lang="en-US" sz="1200" b="1">
                  <a:solidFill>
                    <a:srgbClr val="003300"/>
                  </a:solidFill>
                </a:rPr>
                <a:t>Device</a:t>
              </a:r>
              <a:endParaRPr lang="en-US" sz="1800">
                <a:solidFill>
                  <a:srgbClr val="003300"/>
                </a:solidFill>
              </a:endParaRPr>
            </a:p>
          </p:txBody>
        </p: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927" y="957"/>
              <a:ext cx="1554" cy="1004"/>
              <a:chOff x="3820" y="4577"/>
              <a:chExt cx="4116" cy="2660"/>
            </a:xfrm>
          </p:grpSpPr>
          <p:sp>
            <p:nvSpPr>
              <p:cNvPr id="74" name="Text Box 12"/>
              <p:cNvSpPr txBox="1">
                <a:spLocks noChangeArrowheads="1"/>
              </p:cNvSpPr>
              <p:nvPr/>
            </p:nvSpPr>
            <p:spPr bwMode="auto">
              <a:xfrm>
                <a:off x="3820" y="4577"/>
                <a:ext cx="4116" cy="2660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r>
                  <a:rPr lang="en-US" sz="1200" b="1">
                    <a:solidFill>
                      <a:srgbClr val="003300"/>
                    </a:solidFill>
                  </a:rPr>
                  <a:t>Grid 1</a:t>
                </a:r>
                <a:endParaRPr lang="en-US" sz="1800">
                  <a:solidFill>
                    <a:srgbClr val="003300"/>
                  </a:solidFill>
                </a:endParaRPr>
              </a:p>
            </p:txBody>
          </p:sp>
          <p:grpSp>
            <p:nvGrpSpPr>
              <p:cNvPr id="75" name="Group 74"/>
              <p:cNvGrpSpPr>
                <a:grpSpLocks/>
              </p:cNvGrpSpPr>
              <p:nvPr/>
            </p:nvGrpSpPr>
            <p:grpSpPr bwMode="auto">
              <a:xfrm>
                <a:off x="3985" y="5169"/>
                <a:ext cx="3785" cy="864"/>
                <a:chOff x="3997" y="5169"/>
                <a:chExt cx="3785" cy="864"/>
              </a:xfrm>
            </p:grpSpPr>
            <p:sp>
              <p:nvSpPr>
                <p:cNvPr id="8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(0, 0)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8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(1, 0)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8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(2, 0)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</p:grpSp>
          <p:grpSp>
            <p:nvGrpSpPr>
              <p:cNvPr id="76" name="Group 75"/>
              <p:cNvGrpSpPr>
                <a:grpSpLocks/>
              </p:cNvGrpSpPr>
              <p:nvPr/>
            </p:nvGrpSpPr>
            <p:grpSpPr bwMode="auto">
              <a:xfrm>
                <a:off x="3985" y="6187"/>
                <a:ext cx="3785" cy="864"/>
                <a:chOff x="3997" y="5169"/>
                <a:chExt cx="3785" cy="864"/>
              </a:xfrm>
            </p:grpSpPr>
            <p:sp>
              <p:nvSpPr>
                <p:cNvPr id="7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(0, 1)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7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(1, 1)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7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(2, 1)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</p:grp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4051" y="2056"/>
              <a:ext cx="1306" cy="1416"/>
              <a:chOff x="4730" y="7615"/>
              <a:chExt cx="3458" cy="3752"/>
            </a:xfrm>
          </p:grpSpPr>
          <p:sp>
            <p:nvSpPr>
              <p:cNvPr id="58" name="Text Box 22"/>
              <p:cNvSpPr txBox="1">
                <a:spLocks noChangeArrowheads="1"/>
              </p:cNvSpPr>
              <p:nvPr/>
            </p:nvSpPr>
            <p:spPr bwMode="auto">
              <a:xfrm>
                <a:off x="4730" y="7615"/>
                <a:ext cx="3458" cy="3752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r>
                  <a:rPr lang="en-US" sz="1200" b="1">
                    <a:solidFill>
                      <a:srgbClr val="003300"/>
                    </a:solidFill>
                  </a:rPr>
                  <a:t>Grid 2</a:t>
                </a:r>
                <a:endParaRPr lang="en-US" sz="1800">
                  <a:solidFill>
                    <a:srgbClr val="003300"/>
                  </a:solidFill>
                </a:endParaRPr>
              </a:p>
            </p:txBody>
          </p:sp>
          <p:grpSp>
            <p:nvGrpSpPr>
              <p:cNvPr id="59" name="Group 58"/>
              <p:cNvGrpSpPr>
                <a:grpSpLocks/>
              </p:cNvGrpSpPr>
              <p:nvPr/>
            </p:nvGrpSpPr>
            <p:grpSpPr bwMode="auto">
              <a:xfrm>
                <a:off x="4902" y="8203"/>
                <a:ext cx="3114" cy="892"/>
                <a:chOff x="4391" y="8441"/>
                <a:chExt cx="3114" cy="892"/>
              </a:xfrm>
            </p:grpSpPr>
            <p:sp>
              <p:nvSpPr>
                <p:cNvPr id="70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71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7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73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>
                <a:grpSpLocks/>
              </p:cNvGrpSpPr>
              <p:nvPr/>
            </p:nvGrpSpPr>
            <p:grpSpPr bwMode="auto">
              <a:xfrm>
                <a:off x="4902" y="9253"/>
                <a:ext cx="3114" cy="892"/>
                <a:chOff x="4391" y="8441"/>
                <a:chExt cx="3114" cy="892"/>
              </a:xfrm>
            </p:grpSpPr>
            <p:sp>
              <p:nvSpPr>
                <p:cNvPr id="66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7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8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9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</p:grpSp>
          <p:grpSp>
            <p:nvGrpSpPr>
              <p:cNvPr id="61" name="Group 60"/>
              <p:cNvGrpSpPr>
                <a:grpSpLocks/>
              </p:cNvGrpSpPr>
              <p:nvPr/>
            </p:nvGrpSpPr>
            <p:grpSpPr bwMode="auto">
              <a:xfrm>
                <a:off x="4902" y="10303"/>
                <a:ext cx="3114" cy="892"/>
                <a:chOff x="4391" y="8441"/>
                <a:chExt cx="3114" cy="892"/>
              </a:xfrm>
            </p:grpSpPr>
            <p:sp>
              <p:nvSpPr>
                <p:cNvPr id="6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6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</p:grpSp>
        </p:grp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3414" y="2782"/>
              <a:ext cx="1765" cy="1295"/>
              <a:chOff x="1972" y="8931"/>
              <a:chExt cx="4676" cy="3430"/>
            </a:xfrm>
          </p:grpSpPr>
          <p:sp>
            <p:nvSpPr>
              <p:cNvPr id="30" name="Text Box 39"/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r>
                  <a:rPr lang="en-US" sz="1200" b="1">
                    <a:solidFill>
                      <a:srgbClr val="003300"/>
                    </a:solidFill>
                  </a:rPr>
                  <a:t>Block (1, 1)</a:t>
                </a:r>
                <a:endParaRPr lang="en-US" sz="1800">
                  <a:solidFill>
                    <a:srgbClr val="003300"/>
                  </a:solidFill>
                </a:endParaRPr>
              </a:p>
            </p:txBody>
          </p:sp>
          <p:grpSp>
            <p:nvGrpSpPr>
              <p:cNvPr id="31" name="Group 30"/>
              <p:cNvGrpSpPr>
                <a:grpSpLocks/>
              </p:cNvGrpSpPr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32" name="Group 31"/>
                <p:cNvGrpSpPr>
                  <a:grpSpLocks/>
                </p:cNvGrpSpPr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5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 sz="1800"/>
                  </a:p>
                </p:txBody>
              </p:sp>
              <p:sp>
                <p:nvSpPr>
                  <p:cNvPr id="52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53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54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55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56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57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grpSp>
              <p:nvGrpSpPr>
                <p:cNvPr id="33" name="Group 32"/>
                <p:cNvGrpSpPr>
                  <a:grpSpLocks/>
                </p:cNvGrpSpPr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46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(0, 1)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7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(1, 1)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8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(2, 1)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9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(3, 1)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50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(4, 1)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</p:grpSp>
            <p:grpSp>
              <p:nvGrpSpPr>
                <p:cNvPr id="34" name="Group 33"/>
                <p:cNvGrpSpPr>
                  <a:grpSpLocks/>
                </p:cNvGrpSpPr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41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(0, 2)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2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(1, 2)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3" name="Text Box 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(2, 2)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4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(3, 2)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5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(4, 2)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</p:grpSp>
            <p:grpSp>
              <p:nvGrpSpPr>
                <p:cNvPr id="35" name="Group 34"/>
                <p:cNvGrpSpPr>
                  <a:grpSpLocks/>
                </p:cNvGrpSpPr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36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(0, 0)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37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(1, 0)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38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(2, 0)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39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(3, 0)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40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(4, 0)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</p:grpSp>
          </p:grpSp>
        </p:grpSp>
        <p:sp>
          <p:nvSpPr>
            <p:cNvPr id="22" name="Line 67"/>
            <p:cNvSpPr>
              <a:spLocks noChangeShapeType="1"/>
            </p:cNvSpPr>
            <p:nvPr/>
          </p:nvSpPr>
          <p:spPr bwMode="auto">
            <a:xfrm>
              <a:off x="3605" y="1277"/>
              <a:ext cx="3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68"/>
            <p:cNvSpPr>
              <a:spLocks noChangeShapeType="1"/>
            </p:cNvSpPr>
            <p:nvPr/>
          </p:nvSpPr>
          <p:spPr bwMode="auto">
            <a:xfrm>
              <a:off x="3615" y="2380"/>
              <a:ext cx="43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69"/>
            <p:cNvSpPr>
              <a:spLocks noChangeShapeType="1"/>
            </p:cNvSpPr>
            <p:nvPr/>
          </p:nvSpPr>
          <p:spPr bwMode="auto">
            <a:xfrm flipH="1">
              <a:off x="3414" y="1562"/>
              <a:ext cx="1068" cy="1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70"/>
            <p:cNvSpPr>
              <a:spLocks noChangeShapeType="1"/>
            </p:cNvSpPr>
            <p:nvPr/>
          </p:nvSpPr>
          <p:spPr bwMode="auto">
            <a:xfrm>
              <a:off x="4926" y="1562"/>
              <a:ext cx="243" cy="12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71"/>
            <p:cNvSpPr>
              <a:spLocks noChangeShapeType="1"/>
            </p:cNvSpPr>
            <p:nvPr/>
          </p:nvSpPr>
          <p:spPr bwMode="auto">
            <a:xfrm flipH="1">
              <a:off x="4048" y="1889"/>
              <a:ext cx="434" cy="8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2"/>
            <p:cNvSpPr>
              <a:spLocks noChangeShapeType="1"/>
            </p:cNvSpPr>
            <p:nvPr/>
          </p:nvSpPr>
          <p:spPr bwMode="auto">
            <a:xfrm>
              <a:off x="4926" y="1895"/>
              <a:ext cx="100" cy="8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73"/>
            <p:cNvSpPr>
              <a:spLocks noChangeShapeType="1"/>
            </p:cNvSpPr>
            <p:nvPr/>
          </p:nvSpPr>
          <p:spPr bwMode="auto">
            <a:xfrm flipH="1">
              <a:off x="3420" y="2777"/>
              <a:ext cx="623" cy="1295"/>
            </a:xfrm>
            <a:prstGeom prst="line">
              <a:avLst/>
            </a:prstGeom>
            <a:noFill/>
            <a:ln w="9525">
              <a:solidFill>
                <a:srgbClr val="000000">
                  <a:alpha val="10196"/>
                </a:srgb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74"/>
            <p:cNvSpPr>
              <a:spLocks noChangeShapeType="1"/>
            </p:cNvSpPr>
            <p:nvPr/>
          </p:nvSpPr>
          <p:spPr bwMode="auto">
            <a:xfrm>
              <a:off x="5026" y="2777"/>
              <a:ext cx="153" cy="1300"/>
            </a:xfrm>
            <a:prstGeom prst="line">
              <a:avLst/>
            </a:prstGeom>
            <a:noFill/>
            <a:ln w="9525">
              <a:solidFill>
                <a:srgbClr val="000000">
                  <a:alpha val="10196"/>
                </a:srgb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498348" y="769932"/>
            <a:ext cx="5654433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i="1" dirty="0" smtClean="0">
                <a:latin typeface="Trebuchet MS" panose="020B0603020202020204" pitchFamily="34" charset="0"/>
              </a:rPr>
              <a:t>Adapted from Mary Hall’s CS4961 deck, University of Utah </a:t>
            </a:r>
            <a:endParaRPr lang="en-US" sz="1600" i="1" dirty="0" smtClean="0">
              <a:latin typeface="Trebuchet MS" panose="020B0603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237968" y="5491876"/>
            <a:ext cx="4820409" cy="72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2" algn="ctr">
              <a:lnSpc>
                <a:spcPct val="90000"/>
              </a:lnSpc>
            </a:pPr>
            <a:r>
              <a:rPr lang="en-US" sz="1400" dirty="0"/>
              <a:t>Fine print: </a:t>
            </a:r>
            <a:r>
              <a:rPr lang="en-US" sz="1400" dirty="0" smtClean="0"/>
              <a:t>Experts </a:t>
            </a:r>
            <a:r>
              <a:rPr lang="en-US" sz="1400" dirty="0"/>
              <a:t>can do this, but it’s not condoned in the programming model and beyond our scope</a:t>
            </a:r>
          </a:p>
          <a:p>
            <a:pPr algn="ctr">
              <a:lnSpc>
                <a:spcPct val="90000"/>
              </a:lnSpc>
            </a:pPr>
            <a:endParaRPr lang="en-US" dirty="0" smtClean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6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8348" y="366745"/>
            <a:ext cx="9976104" cy="560153"/>
          </a:xfrm>
        </p:spPr>
        <p:txBody>
          <a:bodyPr/>
          <a:lstStyle/>
          <a:p>
            <a:pPr algn="l"/>
            <a:r>
              <a:rPr lang="en-US" dirty="0" smtClean="0"/>
              <a:t>Block and thread ids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31708" y="1308413"/>
            <a:ext cx="6631404" cy="4499733"/>
          </a:xfrm>
        </p:spPr>
        <p:txBody>
          <a:bodyPr/>
          <a:lstStyle/>
          <a:p>
            <a:r>
              <a:rPr lang="en-US" dirty="0" smtClean="0"/>
              <a:t>Threads and blocks have IDs</a:t>
            </a:r>
          </a:p>
          <a:p>
            <a:pPr lvl="1"/>
            <a:r>
              <a:rPr lang="en-US" dirty="0" smtClean="0"/>
              <a:t>Each thread can use IDs to decide what data it needs to work on</a:t>
            </a:r>
          </a:p>
          <a:p>
            <a:pPr lvl="1"/>
            <a:r>
              <a:rPr lang="en-US" dirty="0" smtClean="0"/>
              <a:t>Block ID: 1D or 2D (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800" dirty="0" smtClean="0">
                <a:latin typeface="+mn-lt"/>
                <a:cs typeface="Courier New" panose="02070309020205020404" pitchFamily="49" charset="0"/>
              </a:rPr>
              <a:t>,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Thread ID: 1D, 2D, or 3D (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threadIdx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.{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x,y,z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92D050"/>
                </a:solidFill>
              </a:rPr>
              <a:t>Lane ID: Lane within a warp of the thread, 0:31</a:t>
            </a:r>
          </a:p>
          <a:p>
            <a:pPr lvl="2"/>
            <a:r>
              <a:rPr lang="en-US" dirty="0" smtClean="0"/>
              <a:t>Frequently used in SASSI handlers</a:t>
            </a:r>
          </a:p>
          <a:p>
            <a:r>
              <a:rPr lang="en-US" dirty="0" smtClean="0"/>
              <a:t>Simplifies memory addresses when processing multidimensional data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98348" y="769932"/>
            <a:ext cx="5654433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i="1" dirty="0" smtClean="0">
                <a:latin typeface="Trebuchet MS" panose="020B0603020202020204" pitchFamily="34" charset="0"/>
              </a:rPr>
              <a:t>Adapted from Mary Hall’s CS4961 deck, University of Utah </a:t>
            </a:r>
            <a:endParaRPr lang="en-US" sz="1600" i="1" dirty="0" smtClean="0">
              <a:latin typeface="Trebuchet MS" panose="020B0603020202020204" pitchFamily="34" charset="0"/>
            </a:endParaRPr>
          </a:p>
        </p:txBody>
      </p:sp>
      <p:grpSp>
        <p:nvGrpSpPr>
          <p:cNvPr id="85" name="Group 84"/>
          <p:cNvGrpSpPr>
            <a:grpSpLocks/>
          </p:cNvGrpSpPr>
          <p:nvPr/>
        </p:nvGrpSpPr>
        <p:grpSpPr bwMode="auto">
          <a:xfrm>
            <a:off x="7180149" y="1083864"/>
            <a:ext cx="3521075" cy="4292601"/>
            <a:chOff x="3410" y="1469"/>
            <a:chExt cx="2218" cy="2704"/>
          </a:xfrm>
        </p:grpSpPr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3410" y="1469"/>
              <a:ext cx="2218" cy="209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r>
                <a:rPr lang="en-US" sz="1200" b="1">
                  <a:solidFill>
                    <a:srgbClr val="003300"/>
                  </a:solidFill>
                </a:rPr>
                <a:t>Device</a:t>
              </a:r>
              <a:endParaRPr lang="en-US" sz="1800">
                <a:solidFill>
                  <a:srgbClr val="003300"/>
                </a:solidFill>
              </a:endParaRPr>
            </a:p>
          </p:txBody>
        </p:sp>
        <p:grpSp>
          <p:nvGrpSpPr>
            <p:cNvPr id="87" name="Group 86"/>
            <p:cNvGrpSpPr>
              <a:grpSpLocks/>
            </p:cNvGrpSpPr>
            <p:nvPr/>
          </p:nvGrpSpPr>
          <p:grpSpPr bwMode="auto">
            <a:xfrm>
              <a:off x="4023" y="1647"/>
              <a:ext cx="1554" cy="1004"/>
              <a:chOff x="3820" y="4577"/>
              <a:chExt cx="4116" cy="2660"/>
            </a:xfrm>
          </p:grpSpPr>
          <p:sp>
            <p:nvSpPr>
              <p:cNvPr id="121" name="Text Box 7"/>
              <p:cNvSpPr txBox="1">
                <a:spLocks noChangeArrowheads="1"/>
              </p:cNvSpPr>
              <p:nvPr/>
            </p:nvSpPr>
            <p:spPr bwMode="auto">
              <a:xfrm>
                <a:off x="3820" y="4577"/>
                <a:ext cx="4116" cy="2660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r>
                  <a:rPr lang="en-US" sz="1200" b="1">
                    <a:solidFill>
                      <a:srgbClr val="003300"/>
                    </a:solidFill>
                  </a:rPr>
                  <a:t>Grid 1</a:t>
                </a:r>
                <a:endParaRPr lang="en-US" sz="1800">
                  <a:solidFill>
                    <a:srgbClr val="003300"/>
                  </a:solidFill>
                </a:endParaRPr>
              </a:p>
            </p:txBody>
          </p:sp>
          <p:grpSp>
            <p:nvGrpSpPr>
              <p:cNvPr id="122" name="Group 121"/>
              <p:cNvGrpSpPr>
                <a:grpSpLocks/>
              </p:cNvGrpSpPr>
              <p:nvPr/>
            </p:nvGrpSpPr>
            <p:grpSpPr bwMode="auto">
              <a:xfrm>
                <a:off x="3985" y="5169"/>
                <a:ext cx="3785" cy="864"/>
                <a:chOff x="3997" y="5169"/>
                <a:chExt cx="3785" cy="864"/>
              </a:xfrm>
            </p:grpSpPr>
            <p:sp>
              <p:nvSpPr>
                <p:cNvPr id="12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(0, 0)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12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(1, 0)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12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(2, 0)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</p:grpSp>
          <p:grpSp>
            <p:nvGrpSpPr>
              <p:cNvPr id="123" name="Group 122"/>
              <p:cNvGrpSpPr>
                <a:grpSpLocks/>
              </p:cNvGrpSpPr>
              <p:nvPr/>
            </p:nvGrpSpPr>
            <p:grpSpPr bwMode="auto">
              <a:xfrm>
                <a:off x="3985" y="6187"/>
                <a:ext cx="3785" cy="864"/>
                <a:chOff x="3997" y="5169"/>
                <a:chExt cx="3785" cy="864"/>
              </a:xfrm>
            </p:grpSpPr>
            <p:sp>
              <p:nvSpPr>
                <p:cNvPr id="12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(0, 1)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12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(1, 1)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  <p:sp>
              <p:nvSpPr>
                <p:cNvPr id="12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accent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</a:rPr>
                    <a:t>(2, 1)</a:t>
                  </a:r>
                  <a:endParaRPr lang="en-US" sz="1800">
                    <a:solidFill>
                      <a:srgbClr val="003300"/>
                    </a:solidFill>
                  </a:endParaRPr>
                </a:p>
              </p:txBody>
            </p:sp>
          </p:grpSp>
        </p:grpSp>
        <p:grpSp>
          <p:nvGrpSpPr>
            <p:cNvPr id="88" name="Group 87"/>
            <p:cNvGrpSpPr>
              <a:grpSpLocks/>
            </p:cNvGrpSpPr>
            <p:nvPr/>
          </p:nvGrpSpPr>
          <p:grpSpPr bwMode="auto">
            <a:xfrm>
              <a:off x="3510" y="2878"/>
              <a:ext cx="1765" cy="1295"/>
              <a:chOff x="1972" y="8931"/>
              <a:chExt cx="4676" cy="3430"/>
            </a:xfrm>
          </p:grpSpPr>
          <p:sp>
            <p:nvSpPr>
              <p:cNvPr id="93" name="Text Box 17"/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accent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r>
                  <a:rPr lang="en-US" sz="1200" b="1">
                    <a:solidFill>
                      <a:srgbClr val="003300"/>
                    </a:solidFill>
                  </a:rPr>
                  <a:t>Block (1, 1)</a:t>
                </a:r>
                <a:endParaRPr lang="en-US" sz="1800">
                  <a:solidFill>
                    <a:srgbClr val="003300"/>
                  </a:solidFill>
                </a:endParaRPr>
              </a:p>
            </p:txBody>
          </p:sp>
          <p:grpSp>
            <p:nvGrpSpPr>
              <p:cNvPr id="94" name="Group 93"/>
              <p:cNvGrpSpPr>
                <a:grpSpLocks/>
              </p:cNvGrpSpPr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95" name="Group 94"/>
                <p:cNvGrpSpPr>
                  <a:grpSpLocks/>
                </p:cNvGrpSpPr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114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 sz="1800"/>
                  </a:p>
                </p:txBody>
              </p:sp>
              <p:sp>
                <p:nvSpPr>
                  <p:cNvPr id="115" name="Line 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11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11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118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119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120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grpSp>
              <p:nvGrpSpPr>
                <p:cNvPr id="96" name="Group 95"/>
                <p:cNvGrpSpPr>
                  <a:grpSpLocks/>
                </p:cNvGrpSpPr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109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(0, 1)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10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(1, 1)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(2, 1)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12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(3, 1)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13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(4, 1)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</p:grpSp>
            <p:grpSp>
              <p:nvGrpSpPr>
                <p:cNvPr id="97" name="Group 96"/>
                <p:cNvGrpSpPr>
                  <a:grpSpLocks/>
                </p:cNvGrpSpPr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104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(0, 2)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05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(1, 2)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06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(2, 2)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07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(3, 2)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08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(4, 2)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</p:grpSp>
            <p:grpSp>
              <p:nvGrpSpPr>
                <p:cNvPr id="98" name="Group 97"/>
                <p:cNvGrpSpPr>
                  <a:grpSpLocks/>
                </p:cNvGrpSpPr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99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(0, 0)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00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(1, 0)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01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(2, 0)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02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(3, 0)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  <p:sp>
                <p:nvSpPr>
                  <p:cNvPr id="103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</a:rPr>
                      <a:t>(4, 0)</a:t>
                    </a:r>
                    <a:endParaRPr lang="en-US" sz="1800">
                      <a:solidFill>
                        <a:srgbClr val="003300"/>
                      </a:solidFill>
                    </a:endParaRPr>
                  </a:p>
                </p:txBody>
              </p:sp>
            </p:grpSp>
          </p:grpSp>
        </p:grpSp>
        <p:sp>
          <p:nvSpPr>
            <p:cNvPr id="89" name="Line 45"/>
            <p:cNvSpPr>
              <a:spLocks noChangeShapeType="1"/>
            </p:cNvSpPr>
            <p:nvPr/>
          </p:nvSpPr>
          <p:spPr bwMode="auto">
            <a:xfrm flipH="1">
              <a:off x="3510" y="2255"/>
              <a:ext cx="1067" cy="62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Line 46"/>
            <p:cNvSpPr>
              <a:spLocks noChangeShapeType="1"/>
            </p:cNvSpPr>
            <p:nvPr/>
          </p:nvSpPr>
          <p:spPr bwMode="auto">
            <a:xfrm>
              <a:off x="5022" y="2255"/>
              <a:ext cx="243" cy="61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Line 47"/>
            <p:cNvSpPr>
              <a:spLocks noChangeShapeType="1"/>
            </p:cNvSpPr>
            <p:nvPr/>
          </p:nvSpPr>
          <p:spPr bwMode="auto">
            <a:xfrm flipH="1">
              <a:off x="4144" y="2581"/>
              <a:ext cx="411" cy="2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Line 48"/>
            <p:cNvSpPr>
              <a:spLocks noChangeShapeType="1"/>
            </p:cNvSpPr>
            <p:nvPr/>
          </p:nvSpPr>
          <p:spPr bwMode="auto">
            <a:xfrm>
              <a:off x="5022" y="2581"/>
              <a:ext cx="100" cy="30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accent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0" y="5651180"/>
            <a:ext cx="4572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sz="1300">
                <a:solidFill>
                  <a:srgbClr val="CE0000"/>
                </a:solidFill>
              </a:rPr>
              <a:t>© David Kirk/NVIDIA and Wen-mei W. Hwu, 2007</a:t>
            </a:r>
          </a:p>
          <a:p>
            <a:r>
              <a:rPr lang="en-US" sz="1300">
                <a:solidFill>
                  <a:srgbClr val="CE0000"/>
                </a:solidFill>
              </a:rPr>
              <a:t>ECE 498AL, University of Illinois, Urbana-Champaign</a:t>
            </a:r>
          </a:p>
        </p:txBody>
      </p:sp>
    </p:spTree>
    <p:extLst>
      <p:ext uri="{BB962C8B-B14F-4D97-AF65-F5344CB8AC3E}">
        <p14:creationId xmlns:p14="http://schemas.microsoft.com/office/powerpoint/2010/main" val="43433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CUDA Keywords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Simple CUDA Program Template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348" y="2169734"/>
            <a:ext cx="904941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 smtClean="0">
                <a:solidFill>
                  <a:srgbClr val="92D050"/>
                </a:solidFill>
                <a:latin typeface="Courier" pitchFamily="49" charset="0"/>
              </a:rPr>
              <a:t>__device__</a:t>
            </a:r>
            <a:r>
              <a:rPr lang="en-US" sz="1600" dirty="0" smtClean="0">
                <a:latin typeface="Courier" pitchFamily="49" charset="0"/>
              </a:rPr>
              <a:t> void </a:t>
            </a:r>
            <a:r>
              <a:rPr lang="en-US" sz="1600" dirty="0" err="1" smtClean="0">
                <a:latin typeface="Courier" pitchFamily="49" charset="0"/>
              </a:rPr>
              <a:t>device_function</a:t>
            </a:r>
            <a:r>
              <a:rPr lang="en-US" sz="1600" dirty="0" smtClean="0">
                <a:latin typeface="Courier" pitchFamily="49" charset="0"/>
              </a:rPr>
              <a:t>() { // a function that runs on the GPU</a:t>
            </a:r>
          </a:p>
          <a:p>
            <a:r>
              <a:rPr lang="en-US" sz="1600" dirty="0">
                <a:latin typeface="Courier" pitchFamily="49" charset="0"/>
              </a:rPr>
              <a:t> </a:t>
            </a:r>
            <a:r>
              <a:rPr lang="en-US" sz="1600" dirty="0" smtClean="0">
                <a:latin typeface="Courier" pitchFamily="49" charset="0"/>
              </a:rPr>
              <a:t> ...function implementation here...</a:t>
            </a:r>
          </a:p>
          <a:p>
            <a:r>
              <a:rPr lang="en-US" sz="1600" dirty="0" smtClean="0">
                <a:latin typeface="Courier" pitchFamily="49" charset="0"/>
              </a:rPr>
              <a:t>}</a:t>
            </a:r>
          </a:p>
          <a:p>
            <a:endParaRPr lang="en-US" sz="1600" dirty="0">
              <a:latin typeface="Courier" pitchFamily="49" charset="0"/>
            </a:endParaRPr>
          </a:p>
          <a:p>
            <a:r>
              <a:rPr lang="en-US" sz="1600" dirty="0" smtClean="0">
                <a:solidFill>
                  <a:srgbClr val="92D050"/>
                </a:solidFill>
                <a:latin typeface="Courier" pitchFamily="49" charset="0"/>
              </a:rPr>
              <a:t>__</a:t>
            </a:r>
            <a:r>
              <a:rPr lang="en-US" sz="1600" dirty="0">
                <a:solidFill>
                  <a:srgbClr val="92D050"/>
                </a:solidFill>
                <a:latin typeface="Courier" pitchFamily="49" charset="0"/>
              </a:rPr>
              <a:t>global__ </a:t>
            </a:r>
            <a:r>
              <a:rPr lang="en-US" sz="1600" dirty="0" smtClean="0">
                <a:latin typeface="Courier" pitchFamily="49" charset="0"/>
              </a:rPr>
              <a:t>void kernel(void</a:t>
            </a:r>
            <a:r>
              <a:rPr lang="en-US" sz="1600" dirty="0">
                <a:latin typeface="Courier" pitchFamily="49" charset="0"/>
              </a:rPr>
              <a:t>) </a:t>
            </a:r>
            <a:r>
              <a:rPr lang="en-US" sz="1600" dirty="0" smtClean="0">
                <a:latin typeface="Courier" pitchFamily="49" charset="0"/>
              </a:rPr>
              <a:t>{ // a kernel that runs on the GPU</a:t>
            </a:r>
            <a:endParaRPr lang="en-US" sz="1600" dirty="0">
              <a:latin typeface="Courier" pitchFamily="49" charset="0"/>
            </a:endParaRPr>
          </a:p>
          <a:p>
            <a:r>
              <a:rPr lang="en-US" sz="1600" dirty="0" smtClean="0">
                <a:latin typeface="Courier" pitchFamily="49" charset="0"/>
              </a:rPr>
              <a:t>	</a:t>
            </a:r>
            <a:r>
              <a:rPr lang="en-US" sz="1600" dirty="0" err="1" smtClean="0">
                <a:latin typeface="Courier" pitchFamily="49" charset="0"/>
              </a:rPr>
              <a:t>device_function</a:t>
            </a:r>
            <a:r>
              <a:rPr lang="en-US" sz="1600" dirty="0" smtClean="0">
                <a:latin typeface="Courier" pitchFamily="49" charset="0"/>
              </a:rPr>
              <a:t>();</a:t>
            </a:r>
          </a:p>
          <a:p>
            <a:r>
              <a:rPr lang="en-US" sz="1600" dirty="0" smtClean="0">
                <a:latin typeface="Courier" pitchFamily="49" charset="0"/>
              </a:rPr>
              <a:t>} </a:t>
            </a:r>
          </a:p>
          <a:p>
            <a:endParaRPr lang="en-US" sz="1600" dirty="0">
              <a:latin typeface="Courier" pitchFamily="49" charset="0"/>
            </a:endParaRPr>
          </a:p>
          <a:p>
            <a:r>
              <a:rPr lang="en-US" sz="1600" dirty="0" err="1" smtClean="0">
                <a:solidFill>
                  <a:srgbClr val="00B0F0"/>
                </a:solidFill>
                <a:latin typeface="Courier" pitchFamily="49" charset="0"/>
              </a:rPr>
              <a:t>int</a:t>
            </a:r>
            <a:r>
              <a:rPr lang="en-US" sz="1600" dirty="0" smtClean="0">
                <a:solidFill>
                  <a:srgbClr val="00B0F0"/>
                </a:solidFill>
                <a:latin typeface="Courier" pitchFamily="49" charset="0"/>
              </a:rPr>
              <a:t> main</a:t>
            </a:r>
            <a:r>
              <a:rPr lang="en-US" sz="1600" dirty="0">
                <a:latin typeface="Courier" pitchFamily="49" charset="0"/>
              </a:rPr>
              <a:t>( void) {</a:t>
            </a:r>
          </a:p>
          <a:p>
            <a:r>
              <a:rPr lang="en-US" sz="1600" dirty="0" smtClean="0">
                <a:latin typeface="Courier" pitchFamily="49" charset="0"/>
              </a:rPr>
              <a:t>  kernel</a:t>
            </a:r>
            <a:r>
              <a:rPr lang="en-US" sz="1600" dirty="0">
                <a:solidFill>
                  <a:srgbClr val="92D050"/>
                </a:solidFill>
                <a:latin typeface="Courier" pitchFamily="49" charset="0"/>
              </a:rPr>
              <a:t>&lt;&lt;&lt;1,1</a:t>
            </a:r>
            <a:r>
              <a:rPr lang="en-US" sz="1600" dirty="0" smtClean="0">
                <a:solidFill>
                  <a:srgbClr val="92D050"/>
                </a:solidFill>
                <a:latin typeface="Courier" pitchFamily="49" charset="0"/>
              </a:rPr>
              <a:t>&gt;&gt;&gt;</a:t>
            </a:r>
            <a:r>
              <a:rPr lang="en-US" sz="1600" dirty="0" smtClean="0">
                <a:latin typeface="Courier" pitchFamily="49" charset="0"/>
              </a:rPr>
              <a:t>(); // a kernel launch from host code</a:t>
            </a:r>
            <a:endParaRPr lang="en-US" sz="1600" dirty="0">
              <a:latin typeface="Courier" pitchFamily="49" charset="0"/>
            </a:endParaRPr>
          </a:p>
          <a:p>
            <a:r>
              <a:rPr lang="en-US" sz="1600" dirty="0" smtClean="0">
                <a:latin typeface="Courier" pitchFamily="49" charset="0"/>
              </a:rPr>
              <a:t>  </a:t>
            </a:r>
            <a:r>
              <a:rPr lang="en-US" sz="1600" dirty="0" err="1" smtClean="0">
                <a:latin typeface="Courier" pitchFamily="49" charset="0"/>
              </a:rPr>
              <a:t>printf</a:t>
            </a:r>
            <a:r>
              <a:rPr lang="en-US" sz="1600" dirty="0">
                <a:latin typeface="Courier" pitchFamily="49" charset="0"/>
              </a:rPr>
              <a:t>( "Hello, World!\n" </a:t>
            </a:r>
            <a:r>
              <a:rPr lang="en-US" sz="1600" dirty="0" smtClean="0">
                <a:latin typeface="Courier" pitchFamily="49" charset="0"/>
              </a:rPr>
              <a:t>);</a:t>
            </a:r>
          </a:p>
          <a:p>
            <a:r>
              <a:rPr lang="en-US" sz="1600" dirty="0">
                <a:latin typeface="Courier" pitchFamily="49" charset="0"/>
              </a:rPr>
              <a:t>}</a:t>
            </a:r>
            <a:endParaRPr lang="en-US" sz="1600" dirty="0" smtClean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Memory </a:t>
            </a:r>
            <a:r>
              <a:rPr lang="en-US" dirty="0" smtClean="0"/>
              <a:t>spaces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8348" y="1254736"/>
            <a:ext cx="9948672" cy="450339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Memory </a:t>
            </a:r>
            <a:r>
              <a:rPr lang="en-US" sz="2000" dirty="0"/>
              <a:t>spaces (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isspacep</a:t>
            </a:r>
            <a:r>
              <a:rPr lang="en-US" sz="2000" dirty="0" smtClean="0"/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92D050"/>
                </a:solidFill>
              </a:rPr>
              <a:t>Global: </a:t>
            </a:r>
            <a:r>
              <a:rPr lang="en-US" sz="1800" dirty="0" smtClean="0"/>
              <a:t>any thread in any thread block can access </a:t>
            </a:r>
            <a:r>
              <a:rPr lang="en-US" sz="1800" dirty="0" smtClean="0">
                <a:latin typeface="+mn-lt"/>
                <a:cs typeface="Courier New" panose="02070309020205020404" pitchFamily="49" charset="0"/>
              </a:rPr>
              <a:t>(</a:t>
            </a:r>
            <a:r>
              <a:rPr lang="en-US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isGlobal</a:t>
            </a:r>
            <a:r>
              <a:rPr lang="en-US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void*)</a:t>
            </a:r>
            <a:r>
              <a:rPr lang="en-US" sz="1800" dirty="0" smtClean="0"/>
              <a:t>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Features several useful atomic operations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Data can be cached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92D050"/>
                </a:solidFill>
              </a:rPr>
              <a:t>Local: </a:t>
            </a:r>
            <a:r>
              <a:rPr lang="en-US" sz="1800" dirty="0" smtClean="0"/>
              <a:t>local to a given thread </a:t>
            </a:r>
            <a:r>
              <a:rPr lang="en-US" sz="1800" dirty="0"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isLocal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void*)</a:t>
            </a:r>
            <a:r>
              <a:rPr lang="en-US" sz="1800" dirty="0"/>
              <a:t>)</a:t>
            </a:r>
            <a:endParaRPr lang="en-US" sz="1800" dirty="0" smtClean="0"/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Used for stack allocation &amp; spills &amp; fills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Data can be cached</a:t>
            </a:r>
            <a:endParaRPr lang="en-US" sz="18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>
                <a:solidFill>
                  <a:srgbClr val="92D050"/>
                </a:solidFill>
              </a:rPr>
              <a:t>Shared: </a:t>
            </a:r>
            <a:r>
              <a:rPr lang="en-US" sz="1800" dirty="0" smtClean="0"/>
              <a:t>shared among threads of a thread block </a:t>
            </a:r>
            <a:r>
              <a:rPr lang="en-US" sz="1800" dirty="0"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isShared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*)</a:t>
            </a:r>
            <a:r>
              <a:rPr lang="en-US" sz="1800" dirty="0" smtClean="0"/>
              <a:t>)</a:t>
            </a:r>
            <a:endParaRPr lang="en-US" sz="1800" dirty="0" smtClean="0"/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Features several useful atomic operations</a:t>
            </a:r>
            <a:endParaRPr lang="en-US" sz="1800" dirty="0" smtClean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Constant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Generic: can be </a:t>
            </a:r>
            <a:r>
              <a:rPr lang="en-US" sz="1800" dirty="0" smtClean="0">
                <a:solidFill>
                  <a:srgbClr val="92D050"/>
                </a:solidFill>
              </a:rPr>
              <a:t>global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rgbClr val="92D050"/>
                </a:solidFill>
              </a:rPr>
              <a:t>local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rgbClr val="92D050"/>
                </a:solidFill>
              </a:rPr>
              <a:t>shared</a:t>
            </a:r>
            <a:r>
              <a:rPr lang="en-US" sz="1800" dirty="0" smtClean="0"/>
              <a:t>, or </a:t>
            </a:r>
            <a:r>
              <a:rPr lang="en-US" sz="1800" dirty="0" err="1" smtClean="0">
                <a:solidFill>
                  <a:srgbClr val="92D050"/>
                </a:solidFill>
              </a:rPr>
              <a:t>const</a:t>
            </a:r>
            <a:endParaRPr lang="en-US" sz="1800" dirty="0" smtClean="0">
              <a:solidFill>
                <a:srgbClr val="92D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77074"/>
              </p:ext>
            </p:extLst>
          </p:nvPr>
        </p:nvGraphicFramePr>
        <p:xfrm>
          <a:off x="3602737" y="1623060"/>
          <a:ext cx="5632703" cy="32918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93649"/>
                <a:gridCol w="1588711"/>
                <a:gridCol w="3150343"/>
              </a:tblGrid>
              <a:tr h="267147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bg2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9:00 am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all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WELCOME</a:t>
                      </a:r>
                    </a:p>
                  </a:txBody>
                  <a:tcPr marL="45720"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bg2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9:30 am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all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Session 1</a:t>
                      </a:r>
                    </a:p>
                  </a:txBody>
                  <a:tcPr marL="45720"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bg2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10:50 am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all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BREAK</a:t>
                      </a:r>
                    </a:p>
                  </a:txBody>
                  <a:tcPr marL="45720"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bg2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11:30 am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all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SESSION 2</a:t>
                      </a:r>
                    </a:p>
                  </a:txBody>
                  <a:tcPr marL="45720"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bg2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12:50 pm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all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BREAK</a:t>
                      </a:r>
                    </a:p>
                  </a:txBody>
                  <a:tcPr marL="45720"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bg2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1:30 pm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all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Session 3</a:t>
                      </a:r>
                    </a:p>
                  </a:txBody>
                  <a:tcPr marL="45720"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8721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bg2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2:50 pm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all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BREAK</a:t>
                      </a:r>
                    </a:p>
                  </a:txBody>
                  <a:tcPr marL="45720"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8721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bg2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3:30 pm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all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SESSION 4</a:t>
                      </a:r>
                    </a:p>
                  </a:txBody>
                  <a:tcPr marL="45720"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8721"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kern="1200" baseline="0" dirty="0" smtClean="0">
                        <a:solidFill>
                          <a:schemeClr val="bg2"/>
                        </a:solidFill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all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Q&amp;A</a:t>
                      </a:r>
                    </a:p>
                  </a:txBody>
                  <a:tcPr marL="45720"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b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Title 13"/>
          <p:cNvSpPr txBox="1">
            <a:spLocks/>
          </p:cNvSpPr>
          <p:nvPr/>
        </p:nvSpPr>
        <p:spPr bwMode="auto">
          <a:xfrm>
            <a:off x="1904635" y="2915284"/>
            <a:ext cx="128894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sz="180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AGENDA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12384" y="1679599"/>
            <a:ext cx="0" cy="2813002"/>
          </a:xfrm>
          <a:prstGeom prst="line">
            <a:avLst/>
          </a:prstGeom>
          <a:ln w="15875">
            <a:gradFill>
              <a:gsLst>
                <a:gs pos="0">
                  <a:schemeClr val="bg2">
                    <a:alpha val="0"/>
                  </a:schemeClr>
                </a:gs>
                <a:gs pos="50000">
                  <a:srgbClr val="808080"/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40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CUDA for SASSI USERS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SASSI handlers are device functions written in CUDA C/C++</a:t>
            </a:r>
          </a:p>
          <a:p>
            <a:r>
              <a:rPr lang="en-US" dirty="0" smtClean="0"/>
              <a:t>In general, they analyze data at the thread and warp granularities</a:t>
            </a:r>
          </a:p>
          <a:p>
            <a:r>
              <a:rPr lang="en-US" dirty="0" smtClean="0"/>
              <a:t>SASSI handlers make use of device </a:t>
            </a:r>
            <a:r>
              <a:rPr lang="en-US" dirty="0" err="1" smtClean="0"/>
              <a:t>intrinsics</a:t>
            </a:r>
            <a:r>
              <a:rPr lang="en-US" dirty="0" smtClean="0"/>
              <a:t>, </a:t>
            </a:r>
            <a:r>
              <a:rPr lang="en-US" dirty="0" smtClean="0"/>
              <a:t>such as…</a:t>
            </a:r>
            <a:endParaRPr lang="en-US" dirty="0" smtClean="0"/>
          </a:p>
          <a:p>
            <a:pPr lvl="1"/>
            <a:r>
              <a:rPr lang="en-US" dirty="0"/>
              <a:t>Warp wide primitives (e.g., votes, shuffles described earlier)</a:t>
            </a:r>
          </a:p>
          <a:p>
            <a:pPr lvl="1"/>
            <a:r>
              <a:rPr lang="en-US" dirty="0" smtClean="0"/>
              <a:t>Atomic operations</a:t>
            </a:r>
            <a:endParaRPr lang="en-US" dirty="0"/>
          </a:p>
          <a:p>
            <a:r>
              <a:rPr lang="en-US" dirty="0" smtClean="0"/>
              <a:t>Target applications more complex than SASSI handlers in general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you need to know for this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1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Stack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455275" y="5757863"/>
            <a:ext cx="517525" cy="328612"/>
          </a:xfrm>
          <a:prstGeom prst="rect">
            <a:avLst/>
          </a:prstGeom>
        </p:spPr>
        <p:txBody>
          <a:bodyPr/>
          <a:lstStyle/>
          <a:p>
            <a:fld id="{8E13CC0A-14CC-4674-B52E-3D07CCA8AFC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8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Introduction to software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</a:p>
          <a:p>
            <a:pPr lvl="1"/>
            <a:r>
              <a:rPr lang="en-US" dirty="0" smtClean="0"/>
              <a:t>The compiler generates code for the host and the device</a:t>
            </a:r>
          </a:p>
          <a:p>
            <a:pPr lvl="1"/>
            <a:r>
              <a:rPr lang="en-US" dirty="0" smtClean="0"/>
              <a:t>Front-end and back-end compiler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nvvm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ptxas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Linker links together the device modules</a:t>
            </a:r>
          </a:p>
          <a:p>
            <a:r>
              <a:rPr lang="en-US" dirty="0" smtClean="0"/>
              <a:t>CUDA runtime</a:t>
            </a:r>
          </a:p>
          <a:p>
            <a:pPr lvl="1"/>
            <a:r>
              <a:rPr lang="en-US" dirty="0" smtClean="0"/>
              <a:t>Installs device code, schedules CTAs, performs </a:t>
            </a:r>
            <a:r>
              <a:rPr lang="en-US" dirty="0" err="1" smtClean="0"/>
              <a:t>memcopies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CUPTI lets us intercept and act upon various events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Compiling, Linking, CUPTI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3" y="1017603"/>
            <a:ext cx="2064791" cy="245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/>
          </p:nvPr>
        </p:nvSpPr>
        <p:spPr>
          <a:xfrm>
            <a:off x="498348" y="851416"/>
            <a:ext cx="9976104" cy="525463"/>
          </a:xfrm>
        </p:spPr>
        <p:txBody>
          <a:bodyPr/>
          <a:lstStyle/>
          <a:p>
            <a:r>
              <a:rPr lang="en-US" dirty="0" smtClean="0"/>
              <a:t>No Cross-Module Calls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6848969" y="2705906"/>
            <a:ext cx="3759708" cy="1121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160" dirty="0">
                <a:solidFill>
                  <a:schemeClr val="tx1"/>
                </a:solidFill>
                <a:latin typeface="Courier"/>
                <a:cs typeface="Courier"/>
              </a:rPr>
              <a:t>GPU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3545528" y="1912137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 err="1">
                <a:solidFill>
                  <a:schemeClr val="tx1"/>
                </a:solidFill>
                <a:latin typeface="Courier"/>
                <a:cs typeface="Courier"/>
              </a:rPr>
              <a:t>ptxas</a:t>
            </a:r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72527" y="2261993"/>
            <a:ext cx="47923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1142576" y="2079339"/>
            <a:ext cx="153920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 smtClean="0">
                <a:solidFill>
                  <a:srgbClr val="30D510"/>
                </a:solidFill>
                <a:latin typeface="+mn-lt"/>
                <a:cs typeface="Arial" panose="020B0604020202020204" pitchFamily="34" charset="0"/>
              </a:rPr>
              <a:t>sourceB.cu</a:t>
            </a:r>
            <a:endParaRPr lang="en-US" sz="2160" dirty="0">
              <a:solidFill>
                <a:srgbClr val="30D51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2251872" y="1912138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spc="150" dirty="0" err="1" smtClean="0">
                <a:solidFill>
                  <a:schemeClr val="tx1"/>
                </a:solidFill>
                <a:latin typeface="Courier"/>
                <a:cs typeface="Courier"/>
              </a:rPr>
              <a:t>nvvm</a:t>
            </a:r>
            <a:endParaRPr lang="en-US" sz="2160" spc="15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>
            <a:stCxn id="10" idx="2"/>
            <a:endCxn id="4" idx="0"/>
          </p:cNvCxnSpPr>
          <p:nvPr/>
        </p:nvCxnSpPr>
        <p:spPr>
          <a:xfrm flipV="1">
            <a:off x="3351477" y="2261993"/>
            <a:ext cx="59394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4725" y="193683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PTX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rot="16200000">
            <a:off x="5287594" y="1905668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 err="1">
                <a:solidFill>
                  <a:schemeClr val="tx1"/>
                </a:solidFill>
                <a:latin typeface="Courier"/>
                <a:cs typeface="Courier"/>
              </a:rPr>
              <a:t>nvlink</a:t>
            </a:r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9993" y="19368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>
            <a:off x="6387198" y="2255523"/>
            <a:ext cx="176981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01851" y="1742933"/>
            <a:ext cx="223345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latin typeface="+mn-lt"/>
                <a:cs typeface="Arial" panose="020B0604020202020204" pitchFamily="34" charset="0"/>
              </a:rPr>
              <a:t>Ahead-of-time </a:t>
            </a:r>
            <a:r>
              <a:rPr lang="en-US" sz="1440" dirty="0" smtClean="0">
                <a:latin typeface="+mn-lt"/>
                <a:cs typeface="Arial" panose="020B0604020202020204" pitchFamily="34" charset="0"/>
              </a:rPr>
              <a:t>compilation</a:t>
            </a:r>
            <a:endParaRPr lang="en-US" sz="144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06810" y="2639893"/>
            <a:ext cx="14757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latin typeface="+mn-lt"/>
                <a:cs typeface="Arial" panose="020B0604020202020204" pitchFamily="34" charset="0"/>
              </a:rPr>
              <a:t>Just-in-time </a:t>
            </a:r>
            <a:r>
              <a:rPr lang="en-US" sz="1440" dirty="0" smtClean="0">
                <a:latin typeface="+mn-lt"/>
                <a:cs typeface="Arial" panose="020B0604020202020204" pitchFamily="34" charset="0"/>
              </a:rPr>
              <a:t>compilation</a:t>
            </a:r>
            <a:endParaRPr lang="en-US" sz="144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>
            <a:endCxn id="14" idx="0"/>
          </p:cNvCxnSpPr>
          <p:nvPr/>
        </p:nvCxnSpPr>
        <p:spPr>
          <a:xfrm>
            <a:off x="4645133" y="2255409"/>
            <a:ext cx="1042354" cy="11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3710057" y="239231"/>
            <a:ext cx="1613003" cy="404447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00213" y="29442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nvcc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1139370" y="4344860"/>
            <a:ext cx="15456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 smtClean="0">
                <a:solidFill>
                  <a:srgbClr val="30D510"/>
                </a:solidFill>
                <a:latin typeface="+mn-lt"/>
                <a:cs typeface="Arial" panose="020B0604020202020204" pitchFamily="34" charset="0"/>
              </a:rPr>
              <a:t>sourceA.cu</a:t>
            </a:r>
            <a:endParaRPr lang="en-US" sz="2160" dirty="0">
              <a:solidFill>
                <a:srgbClr val="30D51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3545528" y="4207370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 err="1" smtClean="0">
                <a:solidFill>
                  <a:schemeClr val="tx1"/>
                </a:solidFill>
                <a:latin typeface="Courier"/>
                <a:cs typeface="Courier"/>
              </a:rPr>
              <a:t>ptxas</a:t>
            </a:r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2251872" y="4207371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spc="150" dirty="0" err="1" smtClean="0">
                <a:solidFill>
                  <a:schemeClr val="tx1"/>
                </a:solidFill>
                <a:latin typeface="Courier"/>
                <a:cs typeface="Courier"/>
              </a:rPr>
              <a:t>nvvm</a:t>
            </a:r>
            <a:endParaRPr lang="en-US" sz="2160" spc="15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cxnSp>
        <p:nvCxnSpPr>
          <p:cNvPr id="26" name="Straight Arrow Connector 25"/>
          <p:cNvCxnSpPr>
            <a:stCxn id="25" idx="2"/>
            <a:endCxn id="24" idx="0"/>
          </p:cNvCxnSpPr>
          <p:nvPr/>
        </p:nvCxnSpPr>
        <p:spPr>
          <a:xfrm flipV="1">
            <a:off x="3351477" y="4557226"/>
            <a:ext cx="59394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72527" y="4557226"/>
            <a:ext cx="47923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74725" y="453728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PTX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0" name="Elbow Connector 29"/>
          <p:cNvCxnSpPr>
            <a:stCxn id="24" idx="2"/>
            <a:endCxn id="14" idx="0"/>
          </p:cNvCxnSpPr>
          <p:nvPr/>
        </p:nvCxnSpPr>
        <p:spPr>
          <a:xfrm flipV="1">
            <a:off x="4645132" y="2255524"/>
            <a:ext cx="1042355" cy="2301702"/>
          </a:xfrm>
          <a:prstGeom prst="bentConnector3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17682" y="45237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SASS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2" name="Straight Connector 31"/>
          <p:cNvCxnSpPr>
            <a:stCxn id="29" idx="0"/>
          </p:cNvCxnSpPr>
          <p:nvPr/>
        </p:nvCxnSpPr>
        <p:spPr>
          <a:xfrm flipV="1">
            <a:off x="3662625" y="3272102"/>
            <a:ext cx="0" cy="1265179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16200000">
            <a:off x="2846873" y="3380503"/>
            <a:ext cx="1613003" cy="235449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86996" y="34748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nvcc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rot="16200000" flipH="1">
            <a:off x="3819588" y="2149199"/>
            <a:ext cx="965939" cy="1279865"/>
          </a:xfrm>
          <a:prstGeom prst="bentConnector2">
            <a:avLst/>
          </a:prstGeom>
          <a:ln w="317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flipV="1">
            <a:off x="4943192" y="2589303"/>
            <a:ext cx="744295" cy="682799"/>
          </a:xfrm>
          <a:prstGeom prst="bentConnector3">
            <a:avLst>
              <a:gd name="adj1" fmla="val -1088"/>
            </a:avLst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387198" y="2589303"/>
            <a:ext cx="1769818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61" y="105610"/>
            <a:ext cx="6747833" cy="80303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098" y="105610"/>
            <a:ext cx="6247501" cy="74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  <p:bldP spid="13" grpId="0"/>
      <p:bldP spid="14" grpId="0" animBg="1"/>
      <p:bldP spid="15" grpId="0"/>
      <p:bldP spid="18" grpId="0"/>
      <p:bldP spid="19" grpId="0"/>
      <p:bldP spid="23" grpId="0"/>
      <p:bldP spid="24" grpId="0" animBg="1"/>
      <p:bldP spid="25" grpId="0" animBg="1"/>
      <p:bldP spid="29" grpId="0"/>
      <p:bldP spid="31" grpId="0"/>
      <p:bldP spid="34" grpId="0" animBg="1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/>
          </p:nvPr>
        </p:nvSpPr>
        <p:spPr>
          <a:xfrm>
            <a:off x="498348" y="851416"/>
            <a:ext cx="9976104" cy="525463"/>
          </a:xfrm>
        </p:spPr>
        <p:txBody>
          <a:bodyPr/>
          <a:lstStyle/>
          <a:p>
            <a:r>
              <a:rPr lang="en-US" dirty="0" smtClean="0"/>
              <a:t>With Cross-Module Calls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6848969" y="2705906"/>
            <a:ext cx="3759708" cy="1121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160" dirty="0">
                <a:solidFill>
                  <a:schemeClr val="tx1"/>
                </a:solidFill>
                <a:latin typeface="Courier"/>
                <a:cs typeface="Courier"/>
              </a:rPr>
              <a:t>GPU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3545528" y="1912137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 err="1">
                <a:solidFill>
                  <a:schemeClr val="tx1"/>
                </a:solidFill>
                <a:latin typeface="Courier"/>
                <a:cs typeface="Courier"/>
              </a:rPr>
              <a:t>ptxas</a:t>
            </a:r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72527" y="2261993"/>
            <a:ext cx="47923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1142576" y="2079339"/>
            <a:ext cx="153920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 smtClean="0">
                <a:solidFill>
                  <a:srgbClr val="30D510"/>
                </a:solidFill>
                <a:latin typeface="+mn-lt"/>
                <a:cs typeface="Arial" panose="020B0604020202020204" pitchFamily="34" charset="0"/>
              </a:rPr>
              <a:t>sourceB.cu</a:t>
            </a:r>
            <a:endParaRPr lang="en-US" sz="2160" dirty="0">
              <a:solidFill>
                <a:srgbClr val="30D51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2251872" y="1912138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spc="150" dirty="0" err="1" smtClean="0">
                <a:solidFill>
                  <a:schemeClr val="tx1"/>
                </a:solidFill>
                <a:latin typeface="Courier"/>
                <a:cs typeface="Courier"/>
              </a:rPr>
              <a:t>nvvm</a:t>
            </a:r>
            <a:endParaRPr lang="en-US" sz="2160" spc="15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>
            <a:stCxn id="10" idx="2"/>
            <a:endCxn id="4" idx="0"/>
          </p:cNvCxnSpPr>
          <p:nvPr/>
        </p:nvCxnSpPr>
        <p:spPr>
          <a:xfrm flipV="1">
            <a:off x="3351477" y="2261993"/>
            <a:ext cx="59394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4725" y="193683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PTX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rot="16200000">
            <a:off x="5287594" y="1905668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 err="1">
                <a:solidFill>
                  <a:schemeClr val="tx1"/>
                </a:solidFill>
                <a:latin typeface="Courier"/>
                <a:cs typeface="Courier"/>
              </a:rPr>
              <a:t>nvlink</a:t>
            </a:r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9993" y="19368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>
            <a:off x="6387198" y="2255523"/>
            <a:ext cx="176981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01851" y="1742933"/>
            <a:ext cx="223345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latin typeface="+mn-lt"/>
                <a:cs typeface="Arial" panose="020B0604020202020204" pitchFamily="34" charset="0"/>
              </a:rPr>
              <a:t>Ahead-of-time </a:t>
            </a:r>
            <a:r>
              <a:rPr lang="en-US" sz="1440" dirty="0" smtClean="0">
                <a:latin typeface="+mn-lt"/>
                <a:cs typeface="Arial" panose="020B0604020202020204" pitchFamily="34" charset="0"/>
              </a:rPr>
              <a:t>compilation</a:t>
            </a:r>
            <a:endParaRPr lang="en-US" sz="144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06810" y="2639893"/>
            <a:ext cx="14757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latin typeface="+mn-lt"/>
                <a:cs typeface="Arial" panose="020B0604020202020204" pitchFamily="34" charset="0"/>
              </a:rPr>
              <a:t>Just-in-time </a:t>
            </a:r>
            <a:r>
              <a:rPr lang="en-US" sz="1440" dirty="0" smtClean="0">
                <a:latin typeface="+mn-lt"/>
                <a:cs typeface="Arial" panose="020B0604020202020204" pitchFamily="34" charset="0"/>
              </a:rPr>
              <a:t>compilation</a:t>
            </a:r>
            <a:endParaRPr lang="en-US" sz="144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>
            <a:endCxn id="14" idx="0"/>
          </p:cNvCxnSpPr>
          <p:nvPr/>
        </p:nvCxnSpPr>
        <p:spPr>
          <a:xfrm>
            <a:off x="4645133" y="2255409"/>
            <a:ext cx="1042354" cy="11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3710057" y="239231"/>
            <a:ext cx="1613003" cy="404447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00213" y="29442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nvcc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1139370" y="4344860"/>
            <a:ext cx="15456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 smtClean="0">
                <a:solidFill>
                  <a:srgbClr val="30D510"/>
                </a:solidFill>
                <a:latin typeface="+mn-lt"/>
                <a:cs typeface="Arial" panose="020B0604020202020204" pitchFamily="34" charset="0"/>
              </a:rPr>
              <a:t>sourceA.cu</a:t>
            </a:r>
            <a:endParaRPr lang="en-US" sz="2160" dirty="0">
              <a:solidFill>
                <a:srgbClr val="30D51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3545528" y="4207370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 err="1" smtClean="0">
                <a:solidFill>
                  <a:schemeClr val="tx1"/>
                </a:solidFill>
                <a:latin typeface="Courier"/>
                <a:cs typeface="Courier"/>
              </a:rPr>
              <a:t>ptxas</a:t>
            </a:r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2251872" y="4207371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spc="150" dirty="0" err="1" smtClean="0">
                <a:solidFill>
                  <a:schemeClr val="tx1"/>
                </a:solidFill>
                <a:latin typeface="Courier"/>
                <a:cs typeface="Courier"/>
              </a:rPr>
              <a:t>nvvm</a:t>
            </a:r>
            <a:endParaRPr lang="en-US" sz="2160" spc="15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cxnSp>
        <p:nvCxnSpPr>
          <p:cNvPr id="26" name="Straight Arrow Connector 25"/>
          <p:cNvCxnSpPr>
            <a:stCxn id="25" idx="2"/>
            <a:endCxn id="24" idx="0"/>
          </p:cNvCxnSpPr>
          <p:nvPr/>
        </p:nvCxnSpPr>
        <p:spPr>
          <a:xfrm flipV="1">
            <a:off x="3351477" y="4557226"/>
            <a:ext cx="59394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172527" y="4557226"/>
            <a:ext cx="47923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74725" y="453728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PTX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0" name="Elbow Connector 29"/>
          <p:cNvCxnSpPr>
            <a:stCxn id="24" idx="2"/>
            <a:endCxn id="14" idx="0"/>
          </p:cNvCxnSpPr>
          <p:nvPr/>
        </p:nvCxnSpPr>
        <p:spPr>
          <a:xfrm flipV="1">
            <a:off x="4645132" y="2255524"/>
            <a:ext cx="1042355" cy="2301702"/>
          </a:xfrm>
          <a:prstGeom prst="bentConnector3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17682" y="45237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SASS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2" name="Straight Connector 31"/>
          <p:cNvCxnSpPr>
            <a:stCxn id="29" idx="0"/>
          </p:cNvCxnSpPr>
          <p:nvPr/>
        </p:nvCxnSpPr>
        <p:spPr>
          <a:xfrm flipV="1">
            <a:off x="3662625" y="3272102"/>
            <a:ext cx="0" cy="1265179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16200000">
            <a:off x="2846873" y="3380503"/>
            <a:ext cx="1613003" cy="235449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86996" y="34748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nvcc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rot="16200000" flipH="1">
            <a:off x="3819588" y="2149199"/>
            <a:ext cx="965939" cy="1279865"/>
          </a:xfrm>
          <a:prstGeom prst="bentConnector2">
            <a:avLst/>
          </a:prstGeom>
          <a:ln w="317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flipV="1">
            <a:off x="4943192" y="2589303"/>
            <a:ext cx="744295" cy="682799"/>
          </a:xfrm>
          <a:prstGeom prst="bentConnector3">
            <a:avLst>
              <a:gd name="adj1" fmla="val -1088"/>
            </a:avLst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387198" y="2589303"/>
            <a:ext cx="1769818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7" idx="0"/>
            <a:endCxn id="23" idx="0"/>
          </p:cNvCxnSpPr>
          <p:nvPr/>
        </p:nvCxnSpPr>
        <p:spPr>
          <a:xfrm rot="10800000" flipV="1">
            <a:off x="1699812" y="2291704"/>
            <a:ext cx="12700" cy="2265521"/>
          </a:xfrm>
          <a:prstGeom prst="curvedConnector3">
            <a:avLst>
              <a:gd name="adj1" fmla="val 6212929"/>
            </a:avLst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42060" y="3699014"/>
            <a:ext cx="224050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 smtClean="0">
                <a:latin typeface="+mn-lt"/>
                <a:cs typeface="Arial" panose="020B0604020202020204" pitchFamily="34" charset="0"/>
              </a:rPr>
              <a:t>We have to compile our sources with the “-dc” flag to get “</a:t>
            </a:r>
            <a:r>
              <a:rPr lang="en-US" sz="1440" dirty="0" err="1" smtClean="0">
                <a:latin typeface="+mn-lt"/>
                <a:cs typeface="Arial" panose="020B0604020202020204" pitchFamily="34" charset="0"/>
              </a:rPr>
              <a:t>relocatable</a:t>
            </a:r>
            <a:r>
              <a:rPr lang="en-US" sz="1440" dirty="0" smtClean="0">
                <a:latin typeface="+mn-lt"/>
                <a:cs typeface="Arial" panose="020B0604020202020204" pitchFamily="34" charset="0"/>
              </a:rPr>
              <a:t> device code”.</a:t>
            </a:r>
            <a:endParaRPr lang="en-US" sz="144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5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CUPTI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797473"/>
            <a:ext cx="9948672" cy="3908048"/>
          </a:xfrm>
        </p:spPr>
        <p:txBody>
          <a:bodyPr/>
          <a:lstStyle/>
          <a:p>
            <a:r>
              <a:rPr lang="en-US" dirty="0" smtClean="0"/>
              <a:t>CUPTI is a supported product!</a:t>
            </a:r>
          </a:p>
          <a:p>
            <a:r>
              <a:rPr lang="en-US" dirty="0" smtClean="0"/>
              <a:t>Profiles via hardware performance counters and binary instrumentation</a:t>
            </a:r>
          </a:p>
          <a:p>
            <a:r>
              <a:rPr lang="en-US" dirty="0" smtClean="0"/>
              <a:t>Allows you to programmatically collect all sorts of information</a:t>
            </a:r>
          </a:p>
          <a:p>
            <a:r>
              <a:rPr lang="en-US" dirty="0" smtClean="0"/>
              <a:t>Also allows you to intercept CUDA and driver API calls</a:t>
            </a:r>
          </a:p>
          <a:p>
            <a:pPr lvl="1"/>
            <a:r>
              <a:rPr lang="en-US" dirty="0" smtClean="0"/>
              <a:t>Kernel launches and exits</a:t>
            </a:r>
          </a:p>
          <a:p>
            <a:pPr lvl="1"/>
            <a:r>
              <a:rPr lang="en-US" dirty="0" err="1" smtClean="0"/>
              <a:t>cudaMemcpy’s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SASSI convenience classes use CUPTI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Performance Monitoring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5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988" y="267655"/>
            <a:ext cx="9316576" cy="560153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sassi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generated SASS, choose sites at which to insert instrumentation, and insert user-directed code there</a:t>
            </a:r>
          </a:p>
          <a:p>
            <a:pPr lvl="1"/>
            <a:r>
              <a:rPr lang="en-US" dirty="0" smtClean="0"/>
              <a:t>Preserve semantics of the original code</a:t>
            </a:r>
          </a:p>
        </p:txBody>
      </p:sp>
    </p:spTree>
    <p:extLst>
      <p:ext uri="{BB962C8B-B14F-4D97-AF65-F5344CB8AC3E}">
        <p14:creationId xmlns:p14="http://schemas.microsoft.com/office/powerpoint/2010/main" val="41428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25418" y="915979"/>
            <a:ext cx="1803699" cy="4953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8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IADD R1, R1, -0x80</a:t>
            </a:r>
          </a:p>
          <a:p>
            <a:r>
              <a:rPr lang="en-US" sz="8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STL [R1+0x18], R0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[R1+0x40], R10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[R1+0x44], R11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P2R R3, PR, RZ, 0x1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[R1+0x10], R3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R4, RZ, 0x15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[R1], R4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MOV32I R5, </a:t>
            </a:r>
            <a:r>
              <a:rPr lang="en-US" sz="81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vadd</a:t>
            </a:r>
            <a:endParaRPr lang="en-US" sz="81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[R1+0x8], R5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MOV32I R4, 0x640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[R1+0xc], R4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R5, RZ, 0x29a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[R1+0x58], R5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@P0 IADD R4, RZ, 0x1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@!P0 IADD R4, RZ, 0x0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[R1+0x4], R4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LOP.OR R4, R1, c[0x0][0x24]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R5, RZ, 0x0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R6.CC, R10, 0x0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IADD.X R7, R11, RZ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STL.64 [R1+0x60], R10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R6, RZ, 0x2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[R1+0x68], R6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R7, RZ, 0x4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[R1+0x6c], R7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R6, RZ, 0x2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STL [R1+0x70], R6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LOP.OR R6, R1, c[0x0][0x24]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R6, R6, 0x60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R7, RZ, 0x0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JCAL </a:t>
            </a:r>
            <a:r>
              <a:rPr lang="en-US" sz="81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sassi_before_handler</a:t>
            </a:r>
            <a:endParaRPr lang="en-US" sz="81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LDL R3, [R1+0x10]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R2P PR, R3, 0x1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LDL R11, [R1+0x44]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LDL R10, [R1+0x40]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LDL R0, [R1+0x18]</a:t>
            </a:r>
          </a:p>
          <a:p>
            <a:r>
              <a:rPr lang="en-US" sz="8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IADD R1, R1, </a:t>
            </a:r>
            <a:r>
              <a:rPr lang="en-US" sz="81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0x80</a:t>
            </a:r>
            <a:endParaRPr lang="en-US" sz="81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1541" y="1192217"/>
            <a:ext cx="7093917" cy="2031325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60" dirty="0">
                <a:solidFill>
                  <a:srgbClr val="76B900"/>
                </a:solidFill>
                <a:latin typeface="Courier"/>
                <a:cs typeface="Courier"/>
              </a:rPr>
              <a:t>/// SASSI can be instructed to insert calls to this handler</a:t>
            </a:r>
          </a:p>
          <a:p>
            <a:r>
              <a:rPr lang="en-US" sz="1260" dirty="0">
                <a:solidFill>
                  <a:srgbClr val="76B900"/>
                </a:solidFill>
                <a:latin typeface="Courier"/>
                <a:cs typeface="Courier"/>
              </a:rPr>
              <a:t>/// before every </a:t>
            </a:r>
            <a:r>
              <a:rPr lang="en-US" sz="1260" dirty="0" smtClean="0">
                <a:solidFill>
                  <a:srgbClr val="76B900"/>
                </a:solidFill>
                <a:latin typeface="Courier"/>
                <a:cs typeface="Courier"/>
              </a:rPr>
              <a:t>SASS memory </a:t>
            </a:r>
            <a:r>
              <a:rPr lang="en-US" sz="1260" dirty="0">
                <a:solidFill>
                  <a:srgbClr val="76B900"/>
                </a:solidFill>
                <a:latin typeface="Courier"/>
                <a:cs typeface="Courier"/>
              </a:rPr>
              <a:t>instruction.</a:t>
            </a:r>
          </a:p>
          <a:p>
            <a:r>
              <a:rPr lang="en-US" sz="1260" dirty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en-US" sz="1260" dirty="0" err="1">
                <a:latin typeface="Courier"/>
                <a:cs typeface="Courier"/>
              </a:rPr>
              <a:t>sassi_before_handler</a:t>
            </a:r>
            <a:r>
              <a:rPr lang="en-US" sz="1260" dirty="0">
                <a:latin typeface="Courier"/>
                <a:cs typeface="Courier"/>
              </a:rPr>
              <a:t>(</a:t>
            </a:r>
            <a:r>
              <a:rPr lang="en-US" sz="1260" dirty="0" err="1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260" dirty="0">
                <a:latin typeface="Courier"/>
                <a:cs typeface="Courier"/>
              </a:rPr>
              <a:t> *</a:t>
            </a:r>
            <a:r>
              <a:rPr lang="en-US" sz="1260" dirty="0" err="1">
                <a:latin typeface="Courier"/>
                <a:cs typeface="Courier"/>
              </a:rPr>
              <a:t>bp</a:t>
            </a:r>
            <a:r>
              <a:rPr lang="en-US" sz="1260" dirty="0">
                <a:latin typeface="Courier"/>
                <a:cs typeface="Courier"/>
              </a:rPr>
              <a:t>,</a:t>
            </a:r>
          </a:p>
          <a:p>
            <a:r>
              <a:rPr lang="en-US" sz="1260" dirty="0">
                <a:latin typeface="Courier"/>
                <a:cs typeface="Courier"/>
              </a:rPr>
              <a:t>  							   </a:t>
            </a:r>
            <a:r>
              <a:rPr lang="en-US" sz="1260" dirty="0" smtClean="0">
                <a:latin typeface="Courier"/>
                <a:cs typeface="Courier"/>
              </a:rPr>
              <a:t> </a:t>
            </a:r>
            <a:r>
              <a:rPr lang="en-US" sz="1260" dirty="0" err="1" smtClean="0">
                <a:solidFill>
                  <a:srgbClr val="00B0F0"/>
                </a:solidFill>
                <a:latin typeface="Courier"/>
                <a:cs typeface="Courier"/>
              </a:rPr>
              <a:t>SASSIMemoryParams</a:t>
            </a:r>
            <a:r>
              <a:rPr lang="en-US" sz="1260" dirty="0" smtClean="0">
                <a:latin typeface="Courier"/>
                <a:cs typeface="Courier"/>
              </a:rPr>
              <a:t> </a:t>
            </a:r>
            <a:r>
              <a:rPr lang="en-US" sz="1260" dirty="0">
                <a:latin typeface="Courier"/>
                <a:cs typeface="Courier"/>
              </a:rPr>
              <a:t>*</a:t>
            </a:r>
            <a:r>
              <a:rPr lang="en-US" sz="1260" dirty="0" err="1">
                <a:latin typeface="Courier"/>
                <a:cs typeface="Courier"/>
              </a:rPr>
              <a:t>mp</a:t>
            </a:r>
            <a:r>
              <a:rPr lang="en-US" sz="1260" dirty="0">
                <a:latin typeface="Courier"/>
                <a:cs typeface="Courier"/>
              </a:rPr>
              <a:t>) </a:t>
            </a:r>
            <a:endParaRPr lang="en-US" sz="1260" dirty="0" smtClean="0">
              <a:latin typeface="Courier"/>
              <a:cs typeface="Courier"/>
            </a:endParaRPr>
          </a:p>
          <a:p>
            <a:r>
              <a:rPr lang="en-US" sz="1260" dirty="0" smtClean="0">
                <a:latin typeface="Courier"/>
                <a:cs typeface="Courier"/>
              </a:rPr>
              <a:t>{  </a:t>
            </a:r>
            <a:endParaRPr lang="en-US" sz="1260" dirty="0">
              <a:latin typeface="Courier"/>
              <a:cs typeface="Courier"/>
            </a:endParaRPr>
          </a:p>
          <a:p>
            <a:r>
              <a:rPr lang="en-US" sz="1260" dirty="0" smtClean="0">
                <a:latin typeface="Courier"/>
                <a:cs typeface="Courier"/>
              </a:rPr>
              <a:t>   </a:t>
            </a:r>
            <a:r>
              <a:rPr lang="en-US" sz="1260" dirty="0" err="1" smtClean="0">
                <a:latin typeface="Courier"/>
                <a:cs typeface="Courier"/>
              </a:rPr>
              <a:t>atomicAdd</a:t>
            </a:r>
            <a:r>
              <a:rPr lang="en-US" sz="1260" dirty="0" smtClean="0">
                <a:latin typeface="Courier"/>
                <a:cs typeface="Courier"/>
              </a:rPr>
              <a:t>(</a:t>
            </a:r>
            <a:r>
              <a:rPr lang="en-US" sz="1260" dirty="0" err="1" smtClean="0">
                <a:latin typeface="Courier"/>
                <a:cs typeface="Courier"/>
              </a:rPr>
              <a:t>memops</a:t>
            </a:r>
            <a:r>
              <a:rPr lang="en-US" sz="1260" dirty="0" smtClean="0">
                <a:latin typeface="Courier"/>
                <a:cs typeface="Courier"/>
              </a:rPr>
              <a:t>, </a:t>
            </a:r>
            <a:r>
              <a:rPr lang="en-US" sz="1260" dirty="0">
                <a:latin typeface="Courier"/>
                <a:cs typeface="Courier"/>
              </a:rPr>
              <a:t>1LL);</a:t>
            </a:r>
          </a:p>
          <a:p>
            <a:r>
              <a:rPr lang="en-US" sz="1260" dirty="0" smtClean="0">
                <a:latin typeface="Courier"/>
                <a:cs typeface="Courier"/>
              </a:rPr>
              <a:t>   if </a:t>
            </a:r>
            <a:r>
              <a:rPr lang="en-US" sz="1260" dirty="0">
                <a:latin typeface="Courier"/>
                <a:cs typeface="Courier"/>
              </a:rPr>
              <a:t>(</a:t>
            </a:r>
            <a:r>
              <a:rPr lang="en-US" sz="1260" b="1" dirty="0" err="1">
                <a:solidFill>
                  <a:srgbClr val="92D050"/>
                </a:solidFill>
                <a:latin typeface="Courier"/>
                <a:cs typeface="Courier"/>
              </a:rPr>
              <a:t>mp</a:t>
            </a:r>
            <a:r>
              <a:rPr lang="en-US" sz="1260" b="1" dirty="0">
                <a:solidFill>
                  <a:srgbClr val="92D050"/>
                </a:solidFill>
                <a:latin typeface="Courier"/>
                <a:cs typeface="Courier"/>
              </a:rPr>
              <a:t>-&gt;</a:t>
            </a:r>
            <a:r>
              <a:rPr lang="en-US" sz="1260" b="1" dirty="0" err="1">
                <a:solidFill>
                  <a:srgbClr val="92D050"/>
                </a:solidFill>
                <a:latin typeface="Courier"/>
                <a:cs typeface="Courier"/>
              </a:rPr>
              <a:t>GetWidth</a:t>
            </a:r>
            <a:r>
              <a:rPr lang="en-US" sz="1260" dirty="0">
                <a:latin typeface="Courier"/>
                <a:cs typeface="Courier"/>
              </a:rPr>
              <a:t>() &gt; 4 </a:t>
            </a:r>
            <a:r>
              <a:rPr lang="en-US" sz="1260" dirty="0">
                <a:solidFill>
                  <a:srgbClr val="00B050"/>
                </a:solidFill>
                <a:latin typeface="Courier"/>
                <a:cs typeface="Courier"/>
              </a:rPr>
              <a:t>/*bytes*/</a:t>
            </a:r>
            <a:r>
              <a:rPr lang="en-US" sz="1260" dirty="0" smtClean="0">
                <a:latin typeface="Courier"/>
                <a:cs typeface="Courier"/>
              </a:rPr>
              <a:t>) {</a:t>
            </a:r>
            <a:endParaRPr lang="en-US" sz="1260" dirty="0">
              <a:latin typeface="Courier"/>
              <a:cs typeface="Courier"/>
            </a:endParaRPr>
          </a:p>
          <a:p>
            <a:r>
              <a:rPr lang="en-US" sz="1260" dirty="0">
                <a:latin typeface="Courier"/>
                <a:cs typeface="Courier"/>
              </a:rPr>
              <a:t>   </a:t>
            </a:r>
            <a:r>
              <a:rPr lang="en-US" sz="1260" dirty="0" smtClean="0">
                <a:latin typeface="Courier"/>
                <a:cs typeface="Courier"/>
              </a:rPr>
              <a:t>  </a:t>
            </a:r>
            <a:r>
              <a:rPr lang="en-US" sz="1260" dirty="0" err="1" smtClean="0">
                <a:latin typeface="Courier"/>
                <a:cs typeface="Courier"/>
              </a:rPr>
              <a:t>atomicAdd</a:t>
            </a:r>
            <a:r>
              <a:rPr lang="en-US" sz="1260" dirty="0" smtClean="0">
                <a:latin typeface="Courier"/>
                <a:cs typeface="Courier"/>
              </a:rPr>
              <a:t>(</a:t>
            </a:r>
            <a:r>
              <a:rPr lang="en-US" sz="1260" dirty="0" err="1" smtClean="0">
                <a:latin typeface="Courier"/>
                <a:cs typeface="Courier"/>
              </a:rPr>
              <a:t>wide_memops</a:t>
            </a:r>
            <a:r>
              <a:rPr lang="en-US" sz="1260" dirty="0" smtClean="0">
                <a:latin typeface="Courier"/>
                <a:cs typeface="Courier"/>
              </a:rPr>
              <a:t>, </a:t>
            </a:r>
            <a:r>
              <a:rPr lang="en-US" sz="1260" dirty="0">
                <a:latin typeface="Courier"/>
                <a:cs typeface="Courier"/>
              </a:rPr>
              <a:t>1LL);</a:t>
            </a:r>
          </a:p>
          <a:p>
            <a:r>
              <a:rPr lang="en-US" sz="1260" dirty="0" smtClean="0">
                <a:latin typeface="Courier"/>
                <a:cs typeface="Courier"/>
              </a:rPr>
              <a:t>  </a:t>
            </a:r>
            <a:r>
              <a:rPr lang="en-US" sz="1260" dirty="0">
                <a:latin typeface="Courier"/>
                <a:cs typeface="Courier"/>
              </a:rPr>
              <a:t> </a:t>
            </a:r>
            <a:r>
              <a:rPr lang="en-US" sz="1260" dirty="0" smtClean="0">
                <a:latin typeface="Courier"/>
                <a:cs typeface="Courier"/>
              </a:rPr>
              <a:t>}</a:t>
            </a:r>
            <a:endParaRPr lang="en-US" sz="1260" dirty="0">
              <a:latin typeface="Courier"/>
              <a:cs typeface="Courier"/>
            </a:endParaRPr>
          </a:p>
          <a:p>
            <a:r>
              <a:rPr lang="en-US" sz="1260" dirty="0" smtClean="0">
                <a:latin typeface="Courier"/>
                <a:cs typeface="Courier"/>
              </a:rPr>
              <a:t>}</a:t>
            </a:r>
            <a:endParaRPr lang="en-US" sz="1260" dirty="0">
              <a:latin typeface="Courier"/>
              <a:cs typeface="Courier"/>
            </a:endParaRPr>
          </a:p>
        </p:txBody>
      </p:sp>
      <p:cxnSp>
        <p:nvCxnSpPr>
          <p:cNvPr id="6" name="Elbow Connector 5"/>
          <p:cNvCxnSpPr>
            <a:endCxn id="13" idx="2"/>
          </p:cNvCxnSpPr>
          <p:nvPr/>
        </p:nvCxnSpPr>
        <p:spPr>
          <a:xfrm flipV="1">
            <a:off x="2895131" y="3223542"/>
            <a:ext cx="3373369" cy="16519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SASSI’s Instrumentation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56392" y="2858739"/>
            <a:ext cx="14120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 smtClean="0"/>
              <a:t>     …</a:t>
            </a:r>
          </a:p>
          <a:p>
            <a:r>
              <a:rPr lang="en-US" dirty="0" smtClean="0"/>
              <a:t>BRA 0X80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4238" y="3389059"/>
            <a:ext cx="2634054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 smtClean="0"/>
              <a:t>@</a:t>
            </a:r>
            <a:r>
              <a:rPr lang="en-US" b="1" dirty="0"/>
              <a:t>P0 ST.E [R10], </a:t>
            </a:r>
            <a:r>
              <a:rPr lang="en-US" b="1" dirty="0" smtClean="0"/>
              <a:t>R0</a:t>
            </a:r>
          </a:p>
          <a:p>
            <a:r>
              <a:rPr lang="en-US" dirty="0" smtClean="0"/>
              <a:t>         IADD R0, R0, 0X1</a:t>
            </a:r>
          </a:p>
          <a:p>
            <a:r>
              <a:rPr lang="en-US" dirty="0"/>
              <a:t>	</a:t>
            </a:r>
            <a:r>
              <a:rPr lang="en-US" dirty="0" smtClean="0"/>
              <a:t>         </a:t>
            </a:r>
            <a:r>
              <a:rPr lang="en-US" b="1" dirty="0" smtClean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96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128 L -0.02821 0.327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" y="164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09877E-6 L -0.02619 -0.3883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" y="-194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8" grpId="0"/>
      <p:bldP spid="8" grpId="1"/>
      <p:bldP spid="8" grpId="2"/>
      <p:bldP spid="9" grpId="0"/>
      <p:bldP spid="9" grpId="1"/>
      <p:bldP spid="9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600164"/>
          </a:xfrm>
        </p:spPr>
        <p:txBody>
          <a:bodyPr/>
          <a:lstStyle/>
          <a:p>
            <a:r>
              <a:rPr lang="en-US" dirty="0" smtClean="0"/>
              <a:t>SASSI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prototype is built into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ptxas</a:t>
            </a:r>
            <a:r>
              <a:rPr lang="en-US" dirty="0" smtClean="0"/>
              <a:t>, NVIDIA’s </a:t>
            </a:r>
            <a:r>
              <a:rPr lang="en-US" i="1" dirty="0" smtClean="0"/>
              <a:t>backend</a:t>
            </a:r>
            <a:r>
              <a:rPr lang="en-US" dirty="0" smtClean="0"/>
              <a:t> compiler</a:t>
            </a:r>
          </a:p>
          <a:p>
            <a:pPr lvl="1"/>
            <a:r>
              <a:rPr lang="en-US" dirty="0" smtClean="0"/>
              <a:t>Instrumentation is done at compile time</a:t>
            </a:r>
          </a:p>
          <a:p>
            <a:pPr lvl="1"/>
            <a:r>
              <a:rPr lang="en-US" dirty="0" smtClean="0"/>
              <a:t>Instrumentation handlers linked in before run time</a:t>
            </a:r>
          </a:p>
          <a:p>
            <a:r>
              <a:rPr lang="en-US" dirty="0" smtClean="0"/>
              <a:t>The specifics of instrumentation are communicated via command-line parameters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ptxas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Instrumented code runs at “native” speeds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89125" lvl="4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0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600164"/>
          </a:xfrm>
        </p:spPr>
        <p:txBody>
          <a:bodyPr/>
          <a:lstStyle/>
          <a:p>
            <a:r>
              <a:rPr lang="en-US" dirty="0" smtClean="0"/>
              <a:t>SASSI handler parameters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4527" y="955961"/>
            <a:ext cx="427552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class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SASSIBeforeParams</a:t>
            </a:r>
            <a:r>
              <a:rPr lang="en-US" sz="1200" dirty="0">
                <a:latin typeface="Courier"/>
                <a:cs typeface="Courier"/>
              </a:rPr>
              <a:t> {</a:t>
            </a:r>
          </a:p>
          <a:p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Public</a:t>
            </a:r>
            <a:r>
              <a:rPr lang="en-US" sz="1200" dirty="0" smtClean="0">
                <a:latin typeface="Courier"/>
                <a:cs typeface="Courier"/>
              </a:rPr>
              <a:t>: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SASSIOpcodes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GetOpcode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int32_t </a:t>
            </a:r>
            <a:r>
              <a:rPr lang="da-DK" sz="1200" dirty="0" err="1">
                <a:latin typeface="Courier"/>
                <a:cs typeface="Courier"/>
              </a:rPr>
              <a:t>GetID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</a:t>
            </a:r>
            <a:r>
              <a:rPr lang="da-DK" sz="1200" dirty="0">
                <a:latin typeface="Courier"/>
                <a:cs typeface="Courier"/>
              </a:rPr>
              <a:t> int32_t GetInsOffset()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</a:p>
          <a:p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smtClean="0">
                <a:latin typeface="Courier"/>
                <a:cs typeface="Courier"/>
              </a:rPr>
              <a:t>const char *GetFnName()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</a:p>
          <a:p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smtClean="0">
                <a:latin typeface="Courier"/>
                <a:cs typeface="Courier"/>
              </a:rPr>
              <a:t>const BB *GetBB()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</a:p>
          <a:p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</a:t>
            </a:r>
            <a:r>
              <a:rPr lang="da-DK" sz="1200" dirty="0">
                <a:latin typeface="Courier"/>
                <a:cs typeface="Courier"/>
              </a:rPr>
              <a:t> int32_t GetInsOffset()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__device__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smtClean="0">
                <a:latin typeface="Courier"/>
                <a:cs typeface="Courier"/>
              </a:rPr>
              <a:t>int64_t GetPUPC()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IsMem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IsMemRead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IsMemWrite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solidFill>
                  <a:srgbClr val="92D050"/>
                </a:solidFill>
                <a:latin typeface="Courier"/>
                <a:cs typeface="Courier"/>
              </a:rPr>
              <a:t>IsSpillOrFill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IsSurfaceMemory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IsControlXfer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IsCondControlXfer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IsSync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IsNumeric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IsTexture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55021" y="3536435"/>
            <a:ext cx="47097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class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SASSIMemoryParams</a:t>
            </a:r>
            <a:r>
              <a:rPr lang="en-US" sz="1200" dirty="0" smtClean="0">
                <a:latin typeface="Courier"/>
                <a:cs typeface="Courier"/>
              </a:rPr>
              <a:t> {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public</a:t>
            </a:r>
            <a:r>
              <a:rPr lang="en-US" sz="1200" dirty="0"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__device__ int64_t </a:t>
            </a:r>
            <a:r>
              <a:rPr lang="en-US" sz="1200" dirty="0" err="1">
                <a:latin typeface="Courier"/>
                <a:cs typeface="Courier"/>
              </a:rPr>
              <a:t>GetAddress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__device__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IsLoad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__device__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IsStore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__device__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IsAtomic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__device__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IsUniform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__device__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IsVolatile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__device__ int32_t </a:t>
            </a:r>
            <a:r>
              <a:rPr lang="en-US" sz="1200" dirty="0" err="1">
                <a:solidFill>
                  <a:srgbClr val="92D050"/>
                </a:solidFill>
                <a:latin typeface="Courier"/>
                <a:cs typeface="Courier"/>
              </a:rPr>
              <a:t>GetWidth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00B0F0"/>
                </a:solidFill>
                <a:latin typeface="Courier"/>
                <a:cs typeface="Courier"/>
              </a:rPr>
              <a:t>__device__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SASSIMemoryDomain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GetDomain</a:t>
            </a:r>
            <a:r>
              <a:rPr lang="en-US" sz="1200" dirty="0">
                <a:latin typeface="Courier"/>
                <a:cs typeface="Courier"/>
              </a:rPr>
              <a:t>()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r>
              <a:rPr lang="en-US" sz="1200" dirty="0">
                <a:latin typeface="Courier"/>
                <a:cs typeface="Courier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333" y="955961"/>
            <a:ext cx="6198473" cy="222522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1260" dirty="0">
                <a:solidFill>
                  <a:srgbClr val="76B900"/>
                </a:solidFill>
                <a:latin typeface="Courier"/>
                <a:cs typeface="Courier"/>
              </a:rPr>
              <a:t>/// SASSI can be instructed to insert calls to this handler</a:t>
            </a:r>
          </a:p>
          <a:p>
            <a:r>
              <a:rPr lang="en-US" sz="1260" dirty="0">
                <a:solidFill>
                  <a:srgbClr val="76B900"/>
                </a:solidFill>
                <a:latin typeface="Courier"/>
                <a:cs typeface="Courier"/>
              </a:rPr>
              <a:t>/// before every </a:t>
            </a:r>
            <a:r>
              <a:rPr lang="en-US" sz="1260" dirty="0" smtClean="0">
                <a:solidFill>
                  <a:srgbClr val="76B900"/>
                </a:solidFill>
                <a:latin typeface="Courier"/>
                <a:cs typeface="Courier"/>
              </a:rPr>
              <a:t>SASS memory </a:t>
            </a:r>
            <a:r>
              <a:rPr lang="en-US" sz="1260" dirty="0">
                <a:solidFill>
                  <a:srgbClr val="76B900"/>
                </a:solidFill>
                <a:latin typeface="Courier"/>
                <a:cs typeface="Courier"/>
              </a:rPr>
              <a:t>instruction.</a:t>
            </a:r>
          </a:p>
          <a:p>
            <a:r>
              <a:rPr lang="en-US" sz="1260" dirty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en-US" sz="1260" dirty="0" err="1">
                <a:latin typeface="Courier"/>
                <a:cs typeface="Courier"/>
              </a:rPr>
              <a:t>sassi_before_handler</a:t>
            </a:r>
            <a:r>
              <a:rPr lang="en-US" sz="1260" dirty="0">
                <a:latin typeface="Courier"/>
                <a:cs typeface="Courier"/>
              </a:rPr>
              <a:t>(</a:t>
            </a:r>
            <a:r>
              <a:rPr lang="en-US" sz="1260" dirty="0" err="1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260" dirty="0">
                <a:latin typeface="Courier"/>
                <a:cs typeface="Courier"/>
              </a:rPr>
              <a:t> *</a:t>
            </a:r>
            <a:r>
              <a:rPr lang="en-US" sz="1260" dirty="0" err="1">
                <a:latin typeface="Courier"/>
                <a:cs typeface="Courier"/>
              </a:rPr>
              <a:t>bp</a:t>
            </a:r>
            <a:r>
              <a:rPr lang="en-US" sz="1260" dirty="0">
                <a:latin typeface="Courier"/>
                <a:cs typeface="Courier"/>
              </a:rPr>
              <a:t>,</a:t>
            </a:r>
          </a:p>
          <a:p>
            <a:r>
              <a:rPr lang="en-US" sz="1260" dirty="0">
                <a:latin typeface="Courier"/>
                <a:cs typeface="Courier"/>
              </a:rPr>
              <a:t>  							   </a:t>
            </a:r>
            <a:r>
              <a:rPr lang="en-US" sz="1260" dirty="0" err="1" smtClean="0">
                <a:solidFill>
                  <a:srgbClr val="00B0F0"/>
                </a:solidFill>
                <a:latin typeface="Courier"/>
                <a:cs typeface="Courier"/>
              </a:rPr>
              <a:t>SASSIMemoryParams</a:t>
            </a:r>
            <a:r>
              <a:rPr lang="en-US" sz="1260" dirty="0" smtClean="0">
                <a:latin typeface="Courier"/>
                <a:cs typeface="Courier"/>
              </a:rPr>
              <a:t> </a:t>
            </a:r>
            <a:r>
              <a:rPr lang="en-US" sz="1260" dirty="0">
                <a:latin typeface="Courier"/>
                <a:cs typeface="Courier"/>
              </a:rPr>
              <a:t>*</a:t>
            </a:r>
            <a:r>
              <a:rPr lang="en-US" sz="1260" dirty="0" err="1">
                <a:latin typeface="Courier"/>
                <a:cs typeface="Courier"/>
              </a:rPr>
              <a:t>mp</a:t>
            </a:r>
            <a:r>
              <a:rPr lang="en-US" sz="1260" dirty="0">
                <a:latin typeface="Courier"/>
                <a:cs typeface="Courier"/>
              </a:rPr>
              <a:t>) </a:t>
            </a:r>
            <a:endParaRPr lang="en-US" sz="1260" dirty="0" smtClean="0">
              <a:latin typeface="Courier"/>
              <a:cs typeface="Courier"/>
            </a:endParaRPr>
          </a:p>
          <a:p>
            <a:r>
              <a:rPr lang="en-US" sz="1260" dirty="0" smtClean="0">
                <a:latin typeface="Courier"/>
                <a:cs typeface="Courier"/>
              </a:rPr>
              <a:t>{  </a:t>
            </a:r>
            <a:endParaRPr lang="en-US" sz="1260" dirty="0">
              <a:latin typeface="Courier"/>
              <a:cs typeface="Courier"/>
            </a:endParaRPr>
          </a:p>
          <a:p>
            <a:r>
              <a:rPr lang="en-US" sz="1260" dirty="0" smtClean="0">
                <a:latin typeface="Courier"/>
                <a:cs typeface="Courier"/>
              </a:rPr>
              <a:t>   </a:t>
            </a:r>
            <a:r>
              <a:rPr lang="en-US" sz="1260" dirty="0" err="1" smtClean="0">
                <a:latin typeface="Courier"/>
                <a:cs typeface="Courier"/>
              </a:rPr>
              <a:t>atomicAdd</a:t>
            </a:r>
            <a:r>
              <a:rPr lang="en-US" sz="1260" dirty="0" smtClean="0">
                <a:latin typeface="Courier"/>
                <a:cs typeface="Courier"/>
              </a:rPr>
              <a:t>(</a:t>
            </a:r>
            <a:r>
              <a:rPr lang="en-US" sz="1260" dirty="0" err="1" smtClean="0">
                <a:latin typeface="Courier"/>
                <a:cs typeface="Courier"/>
              </a:rPr>
              <a:t>memops</a:t>
            </a:r>
            <a:r>
              <a:rPr lang="en-US" sz="1260" dirty="0" smtClean="0">
                <a:latin typeface="Courier"/>
                <a:cs typeface="Courier"/>
              </a:rPr>
              <a:t>, 1ULL</a:t>
            </a:r>
            <a:r>
              <a:rPr lang="en-US" sz="1260" dirty="0">
                <a:latin typeface="Courier"/>
                <a:cs typeface="Courier"/>
              </a:rPr>
              <a:t>);</a:t>
            </a:r>
          </a:p>
          <a:p>
            <a:r>
              <a:rPr lang="en-US" sz="1260" dirty="0" smtClean="0">
                <a:latin typeface="Courier"/>
                <a:cs typeface="Courier"/>
              </a:rPr>
              <a:t>   if </a:t>
            </a:r>
            <a:r>
              <a:rPr lang="en-US" sz="1260" dirty="0">
                <a:latin typeface="Courier"/>
                <a:cs typeface="Courier"/>
              </a:rPr>
              <a:t>(</a:t>
            </a:r>
            <a:r>
              <a:rPr lang="en-US" sz="1260" dirty="0" err="1">
                <a:solidFill>
                  <a:srgbClr val="92D050"/>
                </a:solidFill>
                <a:latin typeface="Courier"/>
                <a:cs typeface="Courier"/>
              </a:rPr>
              <a:t>mp</a:t>
            </a:r>
            <a:r>
              <a:rPr lang="en-US" sz="1260" dirty="0">
                <a:solidFill>
                  <a:srgbClr val="92D050"/>
                </a:solidFill>
                <a:latin typeface="Courier"/>
                <a:cs typeface="Courier"/>
              </a:rPr>
              <a:t>-&gt;</a:t>
            </a:r>
            <a:r>
              <a:rPr lang="en-US" sz="1260" dirty="0" err="1">
                <a:solidFill>
                  <a:srgbClr val="92D050"/>
                </a:solidFill>
                <a:latin typeface="Courier"/>
                <a:cs typeface="Courier"/>
              </a:rPr>
              <a:t>GetWidth</a:t>
            </a:r>
            <a:r>
              <a:rPr lang="en-US" sz="1260" dirty="0">
                <a:latin typeface="Courier"/>
                <a:cs typeface="Courier"/>
              </a:rPr>
              <a:t>() &gt; 4 </a:t>
            </a:r>
            <a:r>
              <a:rPr lang="en-US" sz="1260" dirty="0">
                <a:solidFill>
                  <a:srgbClr val="00B050"/>
                </a:solidFill>
                <a:latin typeface="Courier"/>
                <a:cs typeface="Courier"/>
              </a:rPr>
              <a:t>/*bytes*/</a:t>
            </a:r>
            <a:r>
              <a:rPr lang="en-US" sz="1260" dirty="0">
                <a:latin typeface="Courier"/>
                <a:cs typeface="Courier"/>
              </a:rPr>
              <a:t>)</a:t>
            </a:r>
          </a:p>
          <a:p>
            <a:r>
              <a:rPr lang="en-US" sz="1260" dirty="0">
                <a:latin typeface="Courier"/>
                <a:cs typeface="Courier"/>
              </a:rPr>
              <a:t>   </a:t>
            </a:r>
            <a:r>
              <a:rPr lang="en-US" sz="1260" dirty="0" smtClean="0">
                <a:latin typeface="Courier"/>
                <a:cs typeface="Courier"/>
              </a:rPr>
              <a:t>  </a:t>
            </a:r>
            <a:r>
              <a:rPr lang="en-US" sz="1260" dirty="0" err="1" smtClean="0">
                <a:latin typeface="Courier"/>
                <a:cs typeface="Courier"/>
              </a:rPr>
              <a:t>atomicAdd</a:t>
            </a:r>
            <a:r>
              <a:rPr lang="en-US" sz="1260" dirty="0" smtClean="0">
                <a:latin typeface="Courier"/>
                <a:cs typeface="Courier"/>
              </a:rPr>
              <a:t>(</a:t>
            </a:r>
            <a:r>
              <a:rPr lang="en-US" sz="1260" dirty="0" err="1" smtClean="0">
                <a:latin typeface="Courier"/>
                <a:cs typeface="Courier"/>
              </a:rPr>
              <a:t>wide_memops</a:t>
            </a:r>
            <a:r>
              <a:rPr lang="en-US" sz="1260" dirty="0" smtClean="0">
                <a:latin typeface="Courier"/>
                <a:cs typeface="Courier"/>
              </a:rPr>
              <a:t>, 1ULL</a:t>
            </a:r>
            <a:r>
              <a:rPr lang="en-US" sz="1260" dirty="0">
                <a:latin typeface="Courier"/>
                <a:cs typeface="Courier"/>
              </a:rPr>
              <a:t>);</a:t>
            </a:r>
          </a:p>
          <a:p>
            <a:r>
              <a:rPr lang="en-US" sz="1260" dirty="0" smtClean="0">
                <a:latin typeface="Courier"/>
                <a:cs typeface="Courier"/>
              </a:rPr>
              <a:t>   if (</a:t>
            </a:r>
            <a:r>
              <a:rPr lang="en-US" sz="1260" dirty="0" err="1" smtClean="0">
                <a:solidFill>
                  <a:srgbClr val="92D050"/>
                </a:solidFill>
                <a:latin typeface="Courier"/>
                <a:cs typeface="Courier"/>
              </a:rPr>
              <a:t>bp</a:t>
            </a:r>
            <a:r>
              <a:rPr lang="en-US" sz="1260" dirty="0" smtClean="0">
                <a:solidFill>
                  <a:srgbClr val="92D050"/>
                </a:solidFill>
                <a:latin typeface="Courier"/>
                <a:cs typeface="Courier"/>
              </a:rPr>
              <a:t>-&gt;</a:t>
            </a:r>
            <a:r>
              <a:rPr lang="en-US" sz="1260" dirty="0" err="1" smtClean="0">
                <a:solidFill>
                  <a:srgbClr val="92D050"/>
                </a:solidFill>
                <a:latin typeface="Courier"/>
                <a:cs typeface="Courier"/>
              </a:rPr>
              <a:t>IsSpillOrFill</a:t>
            </a:r>
            <a:r>
              <a:rPr lang="en-US" sz="1260" dirty="0" smtClean="0">
                <a:latin typeface="Courier"/>
                <a:cs typeface="Courier"/>
              </a:rPr>
              <a:t>())</a:t>
            </a:r>
          </a:p>
          <a:p>
            <a:r>
              <a:rPr lang="en-US" sz="1260" dirty="0">
                <a:latin typeface="Courier"/>
                <a:cs typeface="Courier"/>
              </a:rPr>
              <a:t>	</a:t>
            </a:r>
            <a:r>
              <a:rPr lang="en-US" sz="1260" dirty="0" err="1" smtClean="0">
                <a:latin typeface="Courier"/>
                <a:cs typeface="Courier"/>
              </a:rPr>
              <a:t>atomicAdd</a:t>
            </a:r>
            <a:r>
              <a:rPr lang="en-US" sz="1260" dirty="0" smtClean="0">
                <a:latin typeface="Courier"/>
                <a:cs typeface="Courier"/>
              </a:rPr>
              <a:t>(</a:t>
            </a:r>
            <a:r>
              <a:rPr lang="en-US" sz="1260" dirty="0" err="1" smtClean="0">
                <a:latin typeface="Courier"/>
                <a:cs typeface="Courier"/>
              </a:rPr>
              <a:t>spill_memops</a:t>
            </a:r>
            <a:r>
              <a:rPr lang="en-US" sz="1260" dirty="0" smtClean="0">
                <a:latin typeface="Courier"/>
                <a:cs typeface="Courier"/>
              </a:rPr>
              <a:t>, 1ULL);</a:t>
            </a:r>
            <a:endParaRPr lang="en-US" sz="1260" dirty="0">
              <a:latin typeface="Courier"/>
              <a:cs typeface="Courier"/>
            </a:endParaRPr>
          </a:p>
          <a:p>
            <a:r>
              <a:rPr lang="en-US" sz="1260" dirty="0" smtClean="0">
                <a:latin typeface="Courier"/>
                <a:cs typeface="Courier"/>
              </a:rPr>
              <a:t>}</a:t>
            </a:r>
            <a:endParaRPr lang="en-US" sz="1260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91200" y="1210815"/>
            <a:ext cx="692056" cy="2409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863516" y="1804737"/>
            <a:ext cx="2775284" cy="17316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190874"/>
              </p:ext>
            </p:extLst>
          </p:nvPr>
        </p:nvGraphicFramePr>
        <p:xfrm>
          <a:off x="3456246" y="1820002"/>
          <a:ext cx="6556434" cy="25603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52239"/>
                <a:gridCol w="5704195"/>
              </a:tblGrid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1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(Brief) Introduction to GPUs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2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(Brief) Introduction to CUDA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3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(Brief) Introduction to software stack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4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Introduction to SASSI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5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SASSI Setup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6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First Example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7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Break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Title 13"/>
          <p:cNvSpPr txBox="1">
            <a:spLocks/>
          </p:cNvSpPr>
          <p:nvPr/>
        </p:nvSpPr>
        <p:spPr bwMode="auto">
          <a:xfrm>
            <a:off x="1904635" y="2915284"/>
            <a:ext cx="128894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sz="180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Session 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12384" y="1679599"/>
            <a:ext cx="0" cy="2813002"/>
          </a:xfrm>
          <a:prstGeom prst="line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03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dirty="0" smtClean="0"/>
              <a:t>SASSI</a:t>
            </a:r>
            <a:br>
              <a:rPr lang="en-US" dirty="0" smtClean="0"/>
            </a:br>
            <a:r>
              <a:rPr lang="en-US" sz="2800" dirty="0" smtClean="0"/>
              <a:t>The good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5791" y="1444753"/>
            <a:ext cx="9948931" cy="4314660"/>
          </a:xfrm>
        </p:spPr>
        <p:txBody>
          <a:bodyPr/>
          <a:lstStyle/>
          <a:p>
            <a:r>
              <a:rPr lang="en-US" dirty="0" smtClean="0"/>
              <a:t>Allows flexible instrumentation for GPU programs</a:t>
            </a:r>
          </a:p>
          <a:p>
            <a:r>
              <a:rPr lang="en-US" dirty="0" smtClean="0"/>
              <a:t>Allows </a:t>
            </a:r>
            <a:r>
              <a:rPr lang="en-US" dirty="0"/>
              <a:t>us to write instrumentation in CUDA</a:t>
            </a:r>
          </a:p>
          <a:p>
            <a:pPr lvl="1"/>
            <a:r>
              <a:rPr lang="en-US" dirty="0"/>
              <a:t>User doesn’t need to know SASS or PTX</a:t>
            </a:r>
          </a:p>
          <a:p>
            <a:pPr lvl="1"/>
            <a:r>
              <a:rPr lang="en-US" dirty="0"/>
              <a:t>Increases library portability across </a:t>
            </a:r>
            <a:r>
              <a:rPr lang="en-US" dirty="0" smtClean="0"/>
              <a:t>architectures</a:t>
            </a:r>
          </a:p>
          <a:p>
            <a:r>
              <a:rPr lang="en-US" dirty="0" smtClean="0"/>
              <a:t>Allows us to inspect statically available information</a:t>
            </a:r>
          </a:p>
          <a:p>
            <a:pPr lvl="1"/>
            <a:r>
              <a:rPr lang="en-US" dirty="0" smtClean="0"/>
              <a:t>Operand data types, basic block boundaries, </a:t>
            </a:r>
            <a:r>
              <a:rPr lang="en-US" dirty="0" err="1" smtClean="0"/>
              <a:t>liveness</a:t>
            </a:r>
            <a:r>
              <a:rPr lang="en-US" dirty="0" smtClean="0"/>
              <a:t> information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Experimental</a:t>
            </a:r>
            <a:r>
              <a:rPr lang="en-US" dirty="0" smtClean="0"/>
              <a:t> interface for adding new ISA instructions</a:t>
            </a:r>
          </a:p>
          <a:p>
            <a:r>
              <a:rPr lang="en-US" dirty="0" smtClean="0"/>
              <a:t>Instrumented applications run at native hardware rates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4" descr="http://i735.photobucket.com/albums/ww353/09meche/chuck-norris-thumbs-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528" y="64008"/>
            <a:ext cx="2118631" cy="138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7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78729"/>
          </a:xfrm>
        </p:spPr>
        <p:txBody>
          <a:bodyPr/>
          <a:lstStyle/>
          <a:p>
            <a:r>
              <a:rPr lang="en-US" dirty="0" smtClean="0"/>
              <a:t>SASSI</a:t>
            </a:r>
            <a:br>
              <a:rPr lang="en-US" dirty="0" smtClean="0"/>
            </a:br>
            <a:r>
              <a:rPr lang="en-US" sz="2800" dirty="0" smtClean="0"/>
              <a:t>The bad</a:t>
            </a:r>
            <a:endParaRPr lang="en-US" sz="2800" dirty="0"/>
          </a:p>
        </p:txBody>
      </p:sp>
      <p:pic>
        <p:nvPicPr>
          <p:cNvPr id="4" name="Picture 2" descr="Image result for thumbs 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38" y="62426"/>
            <a:ext cx="2115620" cy="13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9275" y="1439863"/>
            <a:ext cx="10042525" cy="425291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2400" b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2000" b="0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4"/>
              </a:buBlip>
              <a:defRPr sz="1800" b="0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 smtClean="0"/>
              <a:t>Requires recompilation</a:t>
            </a:r>
          </a:p>
          <a:p>
            <a:pPr lvl="1" defTabSz="914400"/>
            <a:r>
              <a:rPr lang="en-US" kern="0" dirty="0" smtClean="0"/>
              <a:t>External libraries have to explicitly be instrumented</a:t>
            </a:r>
          </a:p>
          <a:p>
            <a:pPr defTabSz="914400"/>
            <a:r>
              <a:rPr lang="en-US" kern="0" dirty="0" smtClean="0"/>
              <a:t>Limited to GPU computing (not graphics)</a:t>
            </a:r>
          </a:p>
          <a:p>
            <a:r>
              <a:rPr lang="en-US" dirty="0" smtClean="0"/>
              <a:t>Function callback approach increases overhead</a:t>
            </a:r>
          </a:p>
          <a:p>
            <a:r>
              <a:rPr lang="en-US" dirty="0" smtClean="0"/>
              <a:t>SASSI is a prototype – it can be vastly improved</a:t>
            </a:r>
          </a:p>
          <a:p>
            <a:pPr lvl="1"/>
            <a:r>
              <a:rPr lang="en-US" dirty="0" smtClean="0"/>
              <a:t>Interface can be a bit constraining and inefficient</a:t>
            </a:r>
          </a:p>
          <a:p>
            <a:pPr lvl="1"/>
            <a:r>
              <a:rPr lang="en-US" dirty="0" smtClean="0"/>
              <a:t>Code generation is bloated</a:t>
            </a:r>
            <a:endParaRPr lang="en-US" dirty="0"/>
          </a:p>
          <a:p>
            <a:pPr marL="0" indent="0" defTabSz="914400"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320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746"/>
            <a:ext cx="9204325" cy="978729"/>
          </a:xfrm>
        </p:spPr>
        <p:txBody>
          <a:bodyPr/>
          <a:lstStyle/>
          <a:p>
            <a:r>
              <a:rPr lang="en-US" dirty="0" smtClean="0"/>
              <a:t>GPU Instrumentation</a:t>
            </a:r>
            <a:br>
              <a:rPr lang="en-US" dirty="0" smtClean="0"/>
            </a:br>
            <a:r>
              <a:rPr lang="en-US" sz="2800" dirty="0" smtClean="0"/>
              <a:t>The awkward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888431"/>
            <a:ext cx="10042525" cy="4252912"/>
          </a:xfrm>
        </p:spPr>
        <p:txBody>
          <a:bodyPr/>
          <a:lstStyle/>
          <a:p>
            <a:r>
              <a:rPr lang="en-US" dirty="0" smtClean="0"/>
              <a:t>Writing parallel code can be tricky!</a:t>
            </a:r>
          </a:p>
          <a:p>
            <a:r>
              <a:rPr lang="en-US" dirty="0" smtClean="0"/>
              <a:t>Instrumentation must work in tandem with host system</a:t>
            </a:r>
          </a:p>
          <a:p>
            <a:pPr lvl="1"/>
            <a:r>
              <a:rPr lang="en-US" dirty="0"/>
              <a:t>Initialize counters on the device, copy the counters off the device</a:t>
            </a:r>
          </a:p>
          <a:p>
            <a:pPr lvl="1"/>
            <a:r>
              <a:rPr lang="en-US" dirty="0"/>
              <a:t>“Pushing” data off the device is not </a:t>
            </a:r>
            <a:r>
              <a:rPr lang="en-US" dirty="0" smtClean="0"/>
              <a:t>trivial</a:t>
            </a:r>
          </a:p>
          <a:p>
            <a:r>
              <a:rPr lang="en-US" dirty="0" smtClean="0"/>
              <a:t>Lack of easy-to-use data structures for device-side code</a:t>
            </a:r>
          </a:p>
          <a:p>
            <a:pPr lvl="1"/>
            <a:r>
              <a:rPr lang="en-US" dirty="0" smtClean="0"/>
              <a:t>We will use a hash-map that we have used extensively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200" y="12095"/>
            <a:ext cx="2479389" cy="19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23330"/>
          </a:xfrm>
        </p:spPr>
        <p:txBody>
          <a:bodyPr/>
          <a:lstStyle/>
          <a:p>
            <a:r>
              <a:rPr lang="en-US" dirty="0" smtClean="0"/>
              <a:t>Runtime overhead of instrumentation</a:t>
            </a:r>
            <a:br>
              <a:rPr lang="en-US" dirty="0" smtClean="0"/>
            </a:br>
            <a:r>
              <a:rPr lang="en-US" sz="2400" dirty="0" smtClean="0"/>
              <a:t>for Parboil and </a:t>
            </a:r>
            <a:r>
              <a:rPr lang="en-US" sz="2400" dirty="0" err="1" smtClean="0"/>
              <a:t>Rodinia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49275" y="1491542"/>
          <a:ext cx="10042528" cy="40565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8505"/>
                <a:gridCol w="2008505"/>
                <a:gridCol w="1004253"/>
                <a:gridCol w="1004253"/>
                <a:gridCol w="1004253"/>
                <a:gridCol w="1004253"/>
                <a:gridCol w="1004253"/>
                <a:gridCol w="1004253"/>
              </a:tblGrid>
              <a:tr h="3811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Runtime slowdown</a:t>
                      </a:r>
                      <a:r>
                        <a:rPr lang="en-US" baseline="0" dirty="0" smtClean="0"/>
                        <a:t> factor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1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Instrumentation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Min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imum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Maximum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Harmonic Mean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1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Kernel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Kernel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Kernel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657820">
                <a:tc>
                  <a:txBody>
                    <a:bodyPr/>
                    <a:lstStyle/>
                    <a:p>
                      <a:r>
                        <a:rPr lang="en-US" dirty="0" smtClean="0"/>
                        <a:t>Conditional control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Before every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branch op.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b="0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b="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b="0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b="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r>
                        <a:rPr lang="en-US" b="0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b="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81</a:t>
                      </a:r>
                      <a:r>
                        <a:rPr lang="en-US" b="0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b="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1.4</a:t>
                      </a:r>
                      <a:r>
                        <a:rPr lang="en-US" b="1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3.4</a:t>
                      </a:r>
                      <a:r>
                        <a:rPr lang="en-US" b="1" i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b="1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65782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divergence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Before every memory op.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1.1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112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1.6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5.7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57820">
                <a:tc>
                  <a:txBody>
                    <a:bodyPr/>
                    <a:lstStyle/>
                    <a:p>
                      <a:r>
                        <a:rPr lang="en-US" dirty="0" smtClean="0"/>
                        <a:t>Value profiling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After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every register write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0.9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161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722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2.4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31.8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939742">
                <a:tc>
                  <a:txBody>
                    <a:bodyPr/>
                    <a:lstStyle/>
                    <a:p>
                      <a:r>
                        <a:rPr lang="en-US" dirty="0" smtClean="0"/>
                        <a:t>Error injection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After every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register write or store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3.5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149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678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2.4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6411311" y="2295729"/>
            <a:ext cx="1233184" cy="31617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483595" y="2334320"/>
            <a:ext cx="1136889" cy="3084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929485"/>
          </a:xfrm>
        </p:spPr>
        <p:txBody>
          <a:bodyPr/>
          <a:lstStyle/>
          <a:p>
            <a:r>
              <a:rPr lang="en-US" dirty="0" smtClean="0"/>
              <a:t>SASSI instrumentation handlers</a:t>
            </a:r>
            <a:br>
              <a:rPr lang="en-US" dirty="0" smtClean="0"/>
            </a:br>
            <a:r>
              <a:rPr lang="en-US" sz="2400" dirty="0" smtClean="0"/>
              <a:t>Written in standard CUDA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4314" y="3331895"/>
            <a:ext cx="68435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 smtClean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  <a:p>
            <a:endParaRPr lang="en-US" sz="1400" dirty="0" smtClean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76B900"/>
                </a:solidFill>
                <a:latin typeface="Courier"/>
                <a:cs typeface="Courier"/>
              </a:rPr>
              <a:t>/// SASSI </a:t>
            </a:r>
            <a:r>
              <a:rPr lang="en-US" sz="1400" dirty="0" smtClean="0">
                <a:solidFill>
                  <a:srgbClr val="76B900"/>
                </a:solidFill>
                <a:latin typeface="Courier"/>
                <a:cs typeface="Courier"/>
              </a:rPr>
              <a:t>will insert </a:t>
            </a:r>
            <a:r>
              <a:rPr lang="en-US" sz="1400" dirty="0">
                <a:solidFill>
                  <a:srgbClr val="76B900"/>
                </a:solidFill>
                <a:latin typeface="Courier"/>
                <a:cs typeface="Courier"/>
              </a:rPr>
              <a:t>calls to this </a:t>
            </a:r>
            <a:r>
              <a:rPr lang="en-US" sz="1400" dirty="0" smtClean="0">
                <a:solidFill>
                  <a:srgbClr val="76B900"/>
                </a:solidFill>
                <a:latin typeface="Courier"/>
                <a:cs typeface="Courier"/>
              </a:rPr>
              <a:t>handler before </a:t>
            </a:r>
            <a:r>
              <a:rPr lang="en-US" sz="1400" dirty="0">
                <a:solidFill>
                  <a:srgbClr val="76B900"/>
                </a:solidFill>
                <a:latin typeface="Courier"/>
                <a:cs typeface="Courier"/>
              </a:rPr>
              <a:t>every </a:t>
            </a:r>
            <a:endParaRPr lang="en-US" sz="1400" dirty="0" smtClean="0">
              <a:solidFill>
                <a:srgbClr val="76B9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76B900"/>
                </a:solidFill>
                <a:latin typeface="Courier"/>
                <a:cs typeface="Courier"/>
              </a:rPr>
              <a:t>/// SASS instruction with the command-line option shown above.</a:t>
            </a:r>
            <a:endParaRPr lang="en-US" sz="1400" dirty="0">
              <a:solidFill>
                <a:srgbClr val="76B9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en-US" sz="1400" dirty="0" err="1">
                <a:latin typeface="Courier"/>
                <a:cs typeface="Courier"/>
              </a:rPr>
              <a:t>sassi_before_handler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400" dirty="0">
                <a:latin typeface="Courier"/>
                <a:cs typeface="Courier"/>
              </a:rPr>
              <a:t> *</a:t>
            </a:r>
            <a:r>
              <a:rPr lang="en-US" sz="1400" dirty="0" err="1">
                <a:latin typeface="Courier"/>
                <a:cs typeface="Courier"/>
              </a:rPr>
              <a:t>bp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smtClean="0">
                <a:latin typeface="Courier"/>
                <a:cs typeface="Courier"/>
              </a:rPr>
              <a:t>							       </a:t>
            </a:r>
            <a:r>
              <a:rPr lang="en-US" sz="1400" dirty="0" err="1" smtClean="0">
                <a:solidFill>
                  <a:srgbClr val="00B0F0"/>
                </a:solidFill>
                <a:latin typeface="Courier"/>
                <a:cs typeface="Courier"/>
              </a:rPr>
              <a:t>SASSIMemoryParams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*</a:t>
            </a:r>
            <a:r>
              <a:rPr lang="en-US" sz="1400" dirty="0" err="1">
                <a:latin typeface="Courier"/>
                <a:cs typeface="Courier"/>
              </a:rPr>
              <a:t>mp</a:t>
            </a:r>
            <a:r>
              <a:rPr lang="en-US" sz="1400" dirty="0">
                <a:latin typeface="Courier"/>
                <a:cs typeface="Courier"/>
              </a:rPr>
              <a:t>) {</a:t>
            </a:r>
          </a:p>
          <a:p>
            <a:r>
              <a:rPr lang="en-US" sz="1400" dirty="0" smtClean="0">
                <a:latin typeface="Courier"/>
                <a:cs typeface="Courier"/>
              </a:rPr>
              <a:t>}</a:t>
            </a:r>
            <a:endParaRPr lang="en-US" sz="1400" dirty="0"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41784" y="4506252"/>
            <a:ext cx="996906" cy="47793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16456" y="4272990"/>
            <a:ext cx="2821420" cy="93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SASSI bundles up memory information and passes it as a parameter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59606" y="3087169"/>
            <a:ext cx="2821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SASSI always passes a basic set of information to handlers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787158" y="3566228"/>
            <a:ext cx="1108338" cy="111754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27552" y="2518752"/>
            <a:ext cx="986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invocation of SASSI above will insert calls to a function with the signature below before </a:t>
            </a:r>
            <a:r>
              <a:rPr lang="en-US" i="1" dirty="0" smtClean="0"/>
              <a:t>all</a:t>
            </a:r>
            <a:r>
              <a:rPr lang="en-US" dirty="0" smtClean="0"/>
              <a:t> SASS instructions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68877" y="1341605"/>
            <a:ext cx="7526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–O3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</a:t>
            </a:r>
            <a:r>
              <a:rPr lang="en-US" dirty="0">
                <a:latin typeface="Courier"/>
                <a:cs typeface="Courier"/>
              </a:rPr>
              <a:t>compute_50,code=sm_50 </a:t>
            </a:r>
            <a:r>
              <a:rPr lang="en-US" dirty="0" smtClean="0">
                <a:latin typeface="Courier"/>
                <a:cs typeface="Courier"/>
              </a:rPr>
              <a:t>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inst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-before=“all”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-before-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args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=“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mem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-info”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003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66745"/>
            <a:ext cx="9976104" cy="560153"/>
          </a:xfrm>
        </p:spPr>
        <p:txBody>
          <a:bodyPr/>
          <a:lstStyle/>
          <a:p>
            <a:r>
              <a:rPr lang="en-US" dirty="0" smtClean="0"/>
              <a:t>WHERE CAN YOU INSERT INSTRUMENTATION?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253359"/>
            <a:ext cx="4945063" cy="4551554"/>
          </a:xfrm>
        </p:spPr>
        <p:txBody>
          <a:bodyPr/>
          <a:lstStyle/>
          <a:p>
            <a:r>
              <a:rPr lang="en-US" dirty="0" smtClean="0"/>
              <a:t>Before any instruction</a:t>
            </a:r>
          </a:p>
          <a:p>
            <a:pPr lvl="1"/>
            <a:r>
              <a:rPr lang="en-US" dirty="0" smtClean="0"/>
              <a:t>Memory, control flow, conditional control flow, instructions that read registers, instructions that write registers</a:t>
            </a:r>
          </a:p>
          <a:p>
            <a:r>
              <a:rPr lang="en-US" dirty="0" smtClean="0"/>
              <a:t>After any non-control flow instruction</a:t>
            </a:r>
          </a:p>
          <a:p>
            <a:pPr lvl="1"/>
            <a:r>
              <a:rPr lang="en-US" dirty="0" smtClean="0"/>
              <a:t>Memory, instructions that write registers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8" y="1253359"/>
            <a:ext cx="4945062" cy="4551554"/>
          </a:xfrm>
        </p:spPr>
        <p:txBody>
          <a:bodyPr/>
          <a:lstStyle/>
          <a:p>
            <a:r>
              <a:rPr lang="en-US" dirty="0" smtClean="0"/>
              <a:t>At the beginning of every basic block</a:t>
            </a:r>
          </a:p>
          <a:p>
            <a:r>
              <a:rPr lang="en-US" dirty="0" smtClean="0"/>
              <a:t>At the beginning of every function call, including “global” functions</a:t>
            </a:r>
          </a:p>
          <a:p>
            <a:r>
              <a:rPr lang="en-US" dirty="0" smtClean="0"/>
              <a:t>At the beginning of every global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3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get from </a:t>
            </a:r>
            <a:r>
              <a:rPr lang="en-US" dirty="0" err="1" smtClean="0"/>
              <a:t>sassi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253359"/>
            <a:ext cx="9753491" cy="4551554"/>
          </a:xfrm>
        </p:spPr>
        <p:txBody>
          <a:bodyPr/>
          <a:lstStyle/>
          <a:p>
            <a:r>
              <a:rPr lang="en-US" dirty="0" smtClean="0"/>
              <a:t>Common information</a:t>
            </a:r>
          </a:p>
          <a:p>
            <a:pPr lvl="1"/>
            <a:r>
              <a:rPr lang="en-US" dirty="0" smtClean="0"/>
              <a:t>Kernel name, basic block information, CFG structure, register </a:t>
            </a:r>
            <a:r>
              <a:rPr lang="en-US" dirty="0" err="1" smtClean="0"/>
              <a:t>liveness</a:t>
            </a:r>
            <a:endParaRPr lang="en-US" dirty="0" smtClean="0"/>
          </a:p>
          <a:p>
            <a:r>
              <a:rPr lang="en-US" dirty="0" smtClean="0"/>
              <a:t>Instruction-specific information</a:t>
            </a:r>
          </a:p>
          <a:p>
            <a:pPr lvl="1"/>
            <a:r>
              <a:rPr lang="en-US" dirty="0" err="1" smtClean="0"/>
              <a:t>Opcode</a:t>
            </a:r>
            <a:r>
              <a:rPr lang="en-US" dirty="0" smtClean="0"/>
              <a:t>, ~PC, register sources, register destinations, operand data types, memory usage </a:t>
            </a:r>
            <a:r>
              <a:rPr lang="en-US" dirty="0" err="1" smtClean="0"/>
              <a:t>iff</a:t>
            </a:r>
            <a:r>
              <a:rPr lang="en-US" dirty="0" smtClean="0"/>
              <a:t> a memory operation, branch direction </a:t>
            </a:r>
            <a:r>
              <a:rPr lang="en-US" dirty="0" err="1" smtClean="0"/>
              <a:t>iff</a:t>
            </a:r>
            <a:r>
              <a:rPr lang="en-US" dirty="0" smtClean="0"/>
              <a:t> a conditional branch</a:t>
            </a:r>
          </a:p>
          <a:p>
            <a:r>
              <a:rPr lang="en-US" dirty="0" smtClean="0"/>
              <a:t>Via CUDA/PTX</a:t>
            </a:r>
          </a:p>
          <a:p>
            <a:pPr lvl="1"/>
            <a:r>
              <a:rPr lang="en-US" dirty="0" smtClean="0"/>
              <a:t>Thread ID, SM ID, CTA ID, etc.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981280" y="3176752"/>
            <a:ext cx="3825727" cy="1051080"/>
            <a:chOff x="5981280" y="3176752"/>
            <a:chExt cx="3825727" cy="1051080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990897" y="3176752"/>
              <a:ext cx="1458310" cy="70944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981280" y="3886200"/>
              <a:ext cx="3825727" cy="3416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smtClean="0">
                  <a:latin typeface="Trebuchet MS" panose="020B0603020202020204" pitchFamily="34" charset="0"/>
                </a:rPr>
                <a:t>We can mutate register values, too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6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47650"/>
            <a:ext cx="9204325" cy="600164"/>
          </a:xfrm>
        </p:spPr>
        <p:txBody>
          <a:bodyPr/>
          <a:lstStyle/>
          <a:p>
            <a:r>
              <a:rPr lang="en-US" dirty="0" smtClean="0"/>
              <a:t>Pros of a compiler-based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portability</a:t>
            </a:r>
          </a:p>
          <a:p>
            <a:pPr lvl="1"/>
            <a:r>
              <a:rPr lang="en-US" dirty="0" smtClean="0"/>
              <a:t>Leverage the compiler’s code generator</a:t>
            </a:r>
          </a:p>
          <a:p>
            <a:r>
              <a:rPr lang="en-US" dirty="0" smtClean="0"/>
              <a:t>The compiler has static knowledge that is difficult, if not impossible to reconstruct dynamically</a:t>
            </a:r>
          </a:p>
          <a:p>
            <a:pPr lvl="1"/>
            <a:r>
              <a:rPr lang="en-US" dirty="0" smtClean="0"/>
              <a:t>E.g., basic block boundaries, live registers, operand data types</a:t>
            </a:r>
          </a:p>
          <a:p>
            <a:r>
              <a:rPr lang="en-US" dirty="0" smtClean="0"/>
              <a:t>Specialized instructions for ISA exploration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jitted</a:t>
            </a:r>
            <a:r>
              <a:rPr lang="en-US" dirty="0" smtClean="0"/>
              <a:t> code, the compiler has to be invoked anyway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2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057013"/>
            <a:ext cx="4961261" cy="4719178"/>
          </a:xfrm>
        </p:spPr>
        <p:txBody>
          <a:bodyPr/>
          <a:lstStyle/>
          <a:p>
            <a:r>
              <a:rPr lang="en-US" dirty="0" smtClean="0"/>
              <a:t>Device-side code</a:t>
            </a:r>
          </a:p>
          <a:p>
            <a:pPr lvl="1"/>
            <a:r>
              <a:rPr lang="en-US" dirty="0" smtClean="0"/>
              <a:t>Various “handlers” that SASSI injects calls to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096" y="657713"/>
            <a:ext cx="7307561" cy="5463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Anatomy of an instrumentation library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78011" y="2667699"/>
            <a:ext cx="4311941" cy="1098958"/>
          </a:xfrm>
          <a:prstGeom prst="rect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057013"/>
            <a:ext cx="5166346" cy="4719178"/>
          </a:xfrm>
        </p:spPr>
        <p:txBody>
          <a:bodyPr/>
          <a:lstStyle/>
          <a:p>
            <a:r>
              <a:rPr lang="en-US" dirty="0" smtClean="0"/>
              <a:t>Device-side code</a:t>
            </a:r>
          </a:p>
          <a:p>
            <a:pPr lvl="1"/>
            <a:r>
              <a:rPr lang="en-US" dirty="0" smtClean="0"/>
              <a:t>Various “handlers” that SASSI injects calls to</a:t>
            </a:r>
          </a:p>
          <a:p>
            <a:pPr lvl="1"/>
            <a:r>
              <a:rPr lang="en-US" dirty="0" smtClean="0"/>
              <a:t>Device-side counters</a:t>
            </a:r>
          </a:p>
          <a:p>
            <a:pPr lvl="2"/>
            <a:r>
              <a:rPr lang="en-US" dirty="0" smtClean="0"/>
              <a:t>UM </a:t>
            </a:r>
            <a:r>
              <a:rPr lang="en-US" dirty="0" smtClean="0"/>
              <a:t>makes things way simpler!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096" y="657713"/>
            <a:ext cx="7307561" cy="5463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Anatomy of an instrumentation library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9291" y="1682179"/>
            <a:ext cx="3574549" cy="451421"/>
          </a:xfrm>
          <a:prstGeom prst="rect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1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1337" y="1342759"/>
            <a:ext cx="4945063" cy="3928144"/>
          </a:xfrm>
        </p:spPr>
        <p:txBody>
          <a:bodyPr/>
          <a:lstStyle/>
          <a:p>
            <a:r>
              <a:rPr lang="en-US" dirty="0" smtClean="0"/>
              <a:t>Danny Johnson</a:t>
            </a:r>
          </a:p>
          <a:p>
            <a:r>
              <a:rPr lang="en-US" dirty="0" smtClean="0"/>
              <a:t>Siva Hari</a:t>
            </a:r>
          </a:p>
          <a:p>
            <a:r>
              <a:rPr lang="en-US" dirty="0" smtClean="0"/>
              <a:t>Vyas Venkataraman</a:t>
            </a:r>
          </a:p>
          <a:p>
            <a:r>
              <a:rPr lang="en-US" dirty="0" smtClean="0"/>
              <a:t>Doug Saylor</a:t>
            </a:r>
          </a:p>
          <a:p>
            <a:r>
              <a:rPr lang="en-US" dirty="0" smtClean="0"/>
              <a:t>Matt Sinclair</a:t>
            </a:r>
          </a:p>
          <a:p>
            <a:r>
              <a:rPr lang="en-US" dirty="0" smtClean="0"/>
              <a:t>Dave Nellans</a:t>
            </a:r>
          </a:p>
          <a:p>
            <a:r>
              <a:rPr lang="en-US" dirty="0" smtClean="0"/>
              <a:t>Si Li</a:t>
            </a:r>
          </a:p>
          <a:p>
            <a:r>
              <a:rPr lang="en-US" dirty="0" smtClean="0"/>
              <a:t>Neal Crago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24792" y="1342759"/>
            <a:ext cx="4945062" cy="3928144"/>
          </a:xfrm>
        </p:spPr>
        <p:txBody>
          <a:bodyPr/>
          <a:lstStyle/>
          <a:p>
            <a:r>
              <a:rPr lang="en-US" dirty="0" smtClean="0"/>
              <a:t>Yunsup Lee</a:t>
            </a:r>
          </a:p>
          <a:p>
            <a:r>
              <a:rPr lang="en-US" dirty="0" smtClean="0"/>
              <a:t>Mike Sullivan</a:t>
            </a:r>
          </a:p>
          <a:p>
            <a:r>
              <a:rPr lang="en-US" dirty="0" smtClean="0"/>
              <a:t>Caroline Trippel</a:t>
            </a:r>
          </a:p>
          <a:p>
            <a:r>
              <a:rPr lang="en-US" dirty="0" smtClean="0"/>
              <a:t>Isaac Gelado</a:t>
            </a:r>
          </a:p>
          <a:p>
            <a:r>
              <a:rPr lang="en-US" dirty="0" smtClean="0"/>
              <a:t>Jason Cohen</a:t>
            </a:r>
          </a:p>
          <a:p>
            <a:r>
              <a:rPr lang="en-US" dirty="0" smtClean="0"/>
              <a:t>Steve Keckler</a:t>
            </a:r>
          </a:p>
          <a:p>
            <a:r>
              <a:rPr lang="en-US" dirty="0" smtClean="0"/>
              <a:t>Oreste Villa</a:t>
            </a:r>
          </a:p>
          <a:p>
            <a:r>
              <a:rPr lang="en-US" dirty="0" smtClean="0"/>
              <a:t>Niladrish Chatterjee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4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63039"/>
            <a:ext cx="9204325" cy="560153"/>
          </a:xfrm>
        </p:spPr>
        <p:txBody>
          <a:bodyPr/>
          <a:lstStyle/>
          <a:p>
            <a:r>
              <a:rPr lang="en-US" dirty="0" smtClean="0"/>
              <a:t>Unified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402" y="1057013"/>
            <a:ext cx="9948931" cy="4719177"/>
          </a:xfrm>
        </p:spPr>
        <p:txBody>
          <a:bodyPr/>
          <a:lstStyle/>
          <a:p>
            <a:r>
              <a:rPr lang="en-US" dirty="0" smtClean="0"/>
              <a:t>Unified Memory is available on CUDA 6+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>
                <a:latin typeface="Courier" pitchFamily="49" charset="0"/>
              </a:rPr>
              <a:t>cudaMallocManaged</a:t>
            </a:r>
            <a:r>
              <a:rPr lang="en-US" dirty="0" smtClean="0"/>
              <a:t> allocates memory that is available on both host and device</a:t>
            </a:r>
          </a:p>
          <a:p>
            <a:r>
              <a:rPr lang="en-US" dirty="0" smtClean="0"/>
              <a:t>Or use </a:t>
            </a:r>
            <a:r>
              <a:rPr lang="en-US" dirty="0" smtClean="0">
                <a:latin typeface="Courier" pitchFamily="49" charset="0"/>
              </a:rPr>
              <a:t>__managed__ </a:t>
            </a:r>
            <a:r>
              <a:rPr lang="en-US" dirty="0" smtClean="0"/>
              <a:t>keyword for statically allocated memory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14695" y="1585519"/>
            <a:ext cx="6450590" cy="2595298"/>
            <a:chOff x="2840856" y="3181163"/>
            <a:chExt cx="5669869" cy="2004876"/>
          </a:xfrm>
        </p:grpSpPr>
        <p:grpSp>
          <p:nvGrpSpPr>
            <p:cNvPr id="5" name="Group 4"/>
            <p:cNvGrpSpPr/>
            <p:nvPr/>
          </p:nvGrpSpPr>
          <p:grpSpPr>
            <a:xfrm>
              <a:off x="2840856" y="3181163"/>
              <a:ext cx="2143957" cy="1988599"/>
              <a:chOff x="2263807" y="3181163"/>
              <a:chExt cx="2143957" cy="1988599"/>
            </a:xfrm>
          </p:grpSpPr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33" t="21737" r="50189" b="13826"/>
              <a:stretch/>
            </p:blipFill>
            <p:spPr bwMode="auto">
              <a:xfrm>
                <a:off x="2263807" y="3181163"/>
                <a:ext cx="2143957" cy="19885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485391" y="3210302"/>
                <a:ext cx="1700787" cy="2769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rPr>
                  <a:t>Old Memory Perception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366768" y="3197440"/>
              <a:ext cx="2143957" cy="1988599"/>
              <a:chOff x="6961572" y="3197440"/>
              <a:chExt cx="2143957" cy="1988599"/>
            </a:xfrm>
          </p:grpSpPr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11" t="21737" r="11111" b="13826"/>
              <a:stretch/>
            </p:blipFill>
            <p:spPr bwMode="auto">
              <a:xfrm>
                <a:off x="6961572" y="3197440"/>
                <a:ext cx="2143957" cy="19885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7250483" y="3204604"/>
                <a:ext cx="1566133" cy="46166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rPr>
                  <a:t>New  Perception with </a:t>
                </a:r>
                <a:b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rPr>
                </a:b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rbel"/>
                  </a:rPr>
                  <a:t>Unified Memory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bel"/>
                </a:endParaRPr>
              </a:p>
            </p:txBody>
          </p:sp>
        </p:grpSp>
      </p:grpSp>
      <p:sp>
        <p:nvSpPr>
          <p:cNvPr id="12" name="Rectangular Callout 11"/>
          <p:cNvSpPr/>
          <p:nvPr/>
        </p:nvSpPr>
        <p:spPr>
          <a:xfrm>
            <a:off x="4953144" y="2362148"/>
            <a:ext cx="4517679" cy="804245"/>
          </a:xfrm>
          <a:prstGeom prst="wedgeRectCallout">
            <a:avLst>
              <a:gd name="adj1" fmla="val -62924"/>
              <a:gd name="adj2" fmla="val 59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What if we store SASSI statistics in GPU memory with this model?</a:t>
            </a:r>
            <a:endParaRPr lang="en-US" dirty="0"/>
          </a:p>
        </p:txBody>
      </p:sp>
      <p:sp>
        <p:nvSpPr>
          <p:cNvPr id="14" name="Rectangular Callout 13"/>
          <p:cNvSpPr/>
          <p:nvPr/>
        </p:nvSpPr>
        <p:spPr>
          <a:xfrm>
            <a:off x="1558795" y="2362147"/>
            <a:ext cx="4517679" cy="804245"/>
          </a:xfrm>
          <a:prstGeom prst="wedgeRectCallout">
            <a:avLst>
              <a:gd name="adj1" fmla="val 60861"/>
              <a:gd name="adj2" fmla="val 63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What if we store SASSI statistics in GPU memory with this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5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057013"/>
            <a:ext cx="5166346" cy="4719178"/>
          </a:xfrm>
        </p:spPr>
        <p:txBody>
          <a:bodyPr/>
          <a:lstStyle/>
          <a:p>
            <a:r>
              <a:rPr lang="en-US" dirty="0" smtClean="0"/>
              <a:t>Device-side code</a:t>
            </a:r>
          </a:p>
          <a:p>
            <a:pPr lvl="1"/>
            <a:r>
              <a:rPr lang="en-US" dirty="0" smtClean="0"/>
              <a:t>Various “handlers” that SASSI injects calls to</a:t>
            </a:r>
          </a:p>
          <a:p>
            <a:pPr lvl="1"/>
            <a:r>
              <a:rPr lang="en-US" dirty="0" smtClean="0"/>
              <a:t>Device-side counters</a:t>
            </a:r>
          </a:p>
          <a:p>
            <a:pPr lvl="2"/>
            <a:r>
              <a:rPr lang="en-US" dirty="0" smtClean="0"/>
              <a:t>UM </a:t>
            </a:r>
            <a:r>
              <a:rPr lang="en-US" dirty="0" smtClean="0"/>
              <a:t>makes things way simpler!</a:t>
            </a:r>
          </a:p>
          <a:p>
            <a:r>
              <a:rPr lang="en-US" dirty="0" smtClean="0"/>
              <a:t>Host-side code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2"/>
            <a:r>
              <a:rPr lang="en-US" dirty="0" smtClean="0"/>
              <a:t>E.g., Initialize counters to zero</a:t>
            </a:r>
          </a:p>
          <a:p>
            <a:pPr lvl="1"/>
            <a:r>
              <a:rPr lang="en-US" dirty="0" smtClean="0"/>
              <a:t>Finalization</a:t>
            </a:r>
          </a:p>
          <a:p>
            <a:pPr lvl="2"/>
            <a:r>
              <a:rPr lang="en-US" dirty="0" smtClean="0"/>
              <a:t>E.g., Dump statistics to a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096" y="657713"/>
            <a:ext cx="7307561" cy="5463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Anatomy of an instrumentation library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86400" y="3673539"/>
            <a:ext cx="5567680" cy="2102652"/>
          </a:xfrm>
          <a:prstGeom prst="rect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049" y="429238"/>
            <a:ext cx="9204325" cy="560153"/>
          </a:xfrm>
        </p:spPr>
        <p:txBody>
          <a:bodyPr/>
          <a:lstStyle/>
          <a:p>
            <a:r>
              <a:rPr lang="en-US" dirty="0" smtClean="0"/>
              <a:t>Anatomy of a SASSI-instrumented app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6975097" y="2932231"/>
            <a:ext cx="3759708" cy="1121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160" dirty="0">
                <a:solidFill>
                  <a:schemeClr val="tx1"/>
                </a:solidFill>
                <a:latin typeface="Courier"/>
                <a:cs typeface="Courier"/>
              </a:rPr>
              <a:t>GPU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3545528" y="2138462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 err="1">
                <a:solidFill>
                  <a:schemeClr val="tx1"/>
                </a:solidFill>
                <a:latin typeface="Courier"/>
                <a:cs typeface="Courier"/>
              </a:rPr>
              <a:t>ptxas</a:t>
            </a:r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45421" y="1738569"/>
            <a:ext cx="699710" cy="509394"/>
          </a:xfrm>
          <a:prstGeom prst="rect">
            <a:avLst/>
          </a:prstGeom>
          <a:solidFill>
            <a:schemeClr val="tx1"/>
          </a:solidFill>
          <a:ln>
            <a:noFill/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82C953"/>
                </a:solidFill>
                <a:cs typeface="Arial" panose="020B0604020202020204" pitchFamily="34" charset="0"/>
              </a:rPr>
              <a:t>SASSI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72527" y="2488318"/>
            <a:ext cx="47923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931781" y="2305664"/>
            <a:ext cx="196079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 smtClean="0">
                <a:solidFill>
                  <a:srgbClr val="30D510"/>
                </a:solidFill>
                <a:latin typeface="+mn-lt"/>
                <a:cs typeface="Arial" panose="020B0604020202020204" pitchFamily="34" charset="0"/>
              </a:rPr>
              <a:t>application.cu</a:t>
            </a:r>
            <a:endParaRPr lang="en-US" sz="2160" dirty="0">
              <a:solidFill>
                <a:srgbClr val="30D51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2251872" y="2138463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spc="150" dirty="0" err="1" smtClean="0">
                <a:solidFill>
                  <a:schemeClr val="tx1"/>
                </a:solidFill>
                <a:latin typeface="Courier"/>
                <a:cs typeface="Courier"/>
              </a:rPr>
              <a:t>nvvm</a:t>
            </a:r>
            <a:endParaRPr lang="en-US" sz="2160" spc="15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cxnSp>
        <p:nvCxnSpPr>
          <p:cNvPr id="14" name="Straight Arrow Connector 13"/>
          <p:cNvCxnSpPr>
            <a:stCxn id="13" idx="2"/>
            <a:endCxn id="6" idx="0"/>
          </p:cNvCxnSpPr>
          <p:nvPr/>
        </p:nvCxnSpPr>
        <p:spPr>
          <a:xfrm flipV="1">
            <a:off x="3351477" y="2488318"/>
            <a:ext cx="59394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12145" y="128655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Compile application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4725" y="216315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PTX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5287594" y="2131993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 err="1">
                <a:solidFill>
                  <a:schemeClr val="tx1"/>
                </a:solidFill>
                <a:latin typeface="Courier"/>
                <a:cs typeface="Courier"/>
              </a:rPr>
              <a:t>nvlink</a:t>
            </a:r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9993" y="216315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>
            <a:stCxn id="23" idx="2"/>
          </p:cNvCxnSpPr>
          <p:nvPr/>
        </p:nvCxnSpPr>
        <p:spPr>
          <a:xfrm flipV="1">
            <a:off x="6387198" y="2481734"/>
            <a:ext cx="1906979" cy="1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01851" y="1969258"/>
            <a:ext cx="223345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latin typeface="+mn-lt"/>
                <a:cs typeface="Arial" panose="020B0604020202020204" pitchFamily="34" charset="0"/>
              </a:rPr>
              <a:t>Ahead-of-time </a:t>
            </a:r>
            <a:r>
              <a:rPr lang="en-US" sz="1440" dirty="0" smtClean="0">
                <a:latin typeface="+mn-lt"/>
                <a:cs typeface="Arial" panose="020B0604020202020204" pitchFamily="34" charset="0"/>
              </a:rPr>
              <a:t>compilation</a:t>
            </a:r>
            <a:endParaRPr lang="en-US" sz="144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2" name="Straight Connector 31"/>
          <p:cNvCxnSpPr>
            <a:endCxn id="23" idx="0"/>
          </p:cNvCxnSpPr>
          <p:nvPr/>
        </p:nvCxnSpPr>
        <p:spPr>
          <a:xfrm>
            <a:off x="4645133" y="2481734"/>
            <a:ext cx="1042354" cy="114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 rot="16200000">
            <a:off x="3710057" y="465556"/>
            <a:ext cx="1613003" cy="404447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00213" y="317054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nvcc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1173066" y="4571185"/>
            <a:ext cx="147822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 smtClean="0">
                <a:solidFill>
                  <a:srgbClr val="30D510"/>
                </a:solidFill>
                <a:latin typeface="+mn-lt"/>
                <a:cs typeface="Arial" panose="020B0604020202020204" pitchFamily="34" charset="0"/>
              </a:rPr>
              <a:t>handler.cu</a:t>
            </a:r>
            <a:endParaRPr lang="en-US" sz="2160" dirty="0">
              <a:solidFill>
                <a:srgbClr val="30D51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3545528" y="4433695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dirty="0" err="1" smtClean="0">
                <a:solidFill>
                  <a:schemeClr val="tx1"/>
                </a:solidFill>
                <a:latin typeface="Courier"/>
                <a:cs typeface="Courier"/>
              </a:rPr>
              <a:t>ptxas</a:t>
            </a:r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2251872" y="4433696"/>
            <a:ext cx="1499497" cy="699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60" spc="150" dirty="0" err="1" smtClean="0">
                <a:solidFill>
                  <a:schemeClr val="tx1"/>
                </a:solidFill>
                <a:latin typeface="Courier"/>
                <a:cs typeface="Courier"/>
              </a:rPr>
              <a:t>nvvm</a:t>
            </a:r>
            <a:endParaRPr lang="en-US" sz="2160" spc="15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cxnSp>
        <p:nvCxnSpPr>
          <p:cNvPr id="17" name="Straight Arrow Connector 16"/>
          <p:cNvCxnSpPr>
            <a:stCxn id="16" idx="2"/>
            <a:endCxn id="15" idx="0"/>
          </p:cNvCxnSpPr>
          <p:nvPr/>
        </p:nvCxnSpPr>
        <p:spPr>
          <a:xfrm flipV="1">
            <a:off x="3351477" y="4783551"/>
            <a:ext cx="59394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72527" y="4783551"/>
            <a:ext cx="47923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12145" y="5590575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Compile instrumentation handler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74725" y="476360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PTX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4" name="Elbow Connector 23"/>
          <p:cNvCxnSpPr>
            <a:stCxn id="15" idx="2"/>
            <a:endCxn id="23" idx="0"/>
          </p:cNvCxnSpPr>
          <p:nvPr/>
        </p:nvCxnSpPr>
        <p:spPr>
          <a:xfrm flipV="1">
            <a:off x="4645132" y="2481849"/>
            <a:ext cx="1042355" cy="2301702"/>
          </a:xfrm>
          <a:prstGeom prst="bentConnector3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99993" y="47501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cs typeface="Arial" panose="020B0604020202020204" pitchFamily="34" charset="0"/>
              </a:rPr>
              <a:t>SASS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3" name="Line Callout 1 32"/>
          <p:cNvSpPr/>
          <p:nvPr/>
        </p:nvSpPr>
        <p:spPr>
          <a:xfrm>
            <a:off x="5586123" y="4144052"/>
            <a:ext cx="2404959" cy="1019718"/>
          </a:xfrm>
          <a:prstGeom prst="borderCallout1">
            <a:avLst>
              <a:gd name="adj1" fmla="val 20228"/>
              <a:gd name="adj2" fmla="val -121"/>
              <a:gd name="adj3" fmla="val 35709"/>
              <a:gd name="adj4" fmla="val -30533"/>
            </a:avLst>
          </a:prstGeom>
          <a:noFill/>
          <a:ln w="15875">
            <a:solidFill>
              <a:srgbClr val="92D050"/>
            </a:solidFill>
            <a:prstDash val="sysDash"/>
          </a:ln>
          <a:effectLst>
            <a:outerShdw blurRad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Use --</a:t>
            </a:r>
            <a:r>
              <a:rPr lang="en-US" sz="144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maxrregs</a:t>
            </a:r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=16 to cap register usage of instrumentation handler</a:t>
            </a:r>
          </a:p>
        </p:txBody>
      </p:sp>
      <p:sp>
        <p:nvSpPr>
          <p:cNvPr id="37" name="Rectangle 36"/>
          <p:cNvSpPr/>
          <p:nvPr/>
        </p:nvSpPr>
        <p:spPr>
          <a:xfrm rot="16200000">
            <a:off x="2846873" y="3606828"/>
            <a:ext cx="1613003" cy="235449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16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86996" y="3701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nvcc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Cloud Callout 39"/>
          <p:cNvSpPr/>
          <p:nvPr/>
        </p:nvSpPr>
        <p:spPr>
          <a:xfrm>
            <a:off x="5269296" y="2496148"/>
            <a:ext cx="4023432" cy="1412340"/>
          </a:xfrm>
          <a:prstGeom prst="cloudCallo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 do we limit the number of registers the handler uses? </a:t>
            </a:r>
            <a:endParaRPr lang="en-US" dirty="0"/>
          </a:p>
        </p:txBody>
      </p:sp>
      <p:sp>
        <p:nvSpPr>
          <p:cNvPr id="41" name="Cloud Callout 40"/>
          <p:cNvSpPr/>
          <p:nvPr/>
        </p:nvSpPr>
        <p:spPr>
          <a:xfrm>
            <a:off x="1427448" y="558246"/>
            <a:ext cx="5552325" cy="2114496"/>
          </a:xfrm>
          <a:prstGeom prst="cloudCallo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NOTE: We are not limited to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nvvm</a:t>
            </a:r>
            <a:r>
              <a:rPr lang="en-US" dirty="0" smtClean="0"/>
              <a:t> and CUDA!  We </a:t>
            </a:r>
            <a:r>
              <a:rPr lang="en-US" i="1" dirty="0" smtClean="0"/>
              <a:t>should</a:t>
            </a:r>
            <a:r>
              <a:rPr lang="en-US" dirty="0" smtClean="0"/>
              <a:t> be able to handle anything that generates PTX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73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ular Callout 7"/>
          <p:cNvSpPr/>
          <p:nvPr/>
        </p:nvSpPr>
        <p:spPr>
          <a:xfrm>
            <a:off x="6448091" y="4419961"/>
            <a:ext cx="3341716" cy="595660"/>
          </a:xfrm>
          <a:prstGeom prst="wedgeRectCallout">
            <a:avLst>
              <a:gd name="adj1" fmla="val -117897"/>
              <a:gd name="adj2" fmla="val -309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Check to see if the instruction will execute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1: count instructions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Device-side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769" y="1824633"/>
            <a:ext cx="835240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managed__ unsigned long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long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dynamic_instr_count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endParaRPr lang="en-US" sz="1200" dirty="0" smtClean="0">
              <a:solidFill>
                <a:schemeClr val="accent1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device__ void </a:t>
            </a:r>
            <a:r>
              <a:rPr lang="en-US" sz="1200" dirty="0" err="1">
                <a:latin typeface="Courier"/>
                <a:cs typeface="Courier"/>
              </a:rPr>
              <a:t>sassi_before_handler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200" dirty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bp</a:t>
            </a:r>
            <a:r>
              <a:rPr lang="en-US" sz="1200" dirty="0" smtClean="0">
                <a:latin typeface="Courier"/>
                <a:cs typeface="Courier"/>
              </a:rPr>
              <a:t>) </a:t>
            </a:r>
          </a:p>
          <a:p>
            <a:r>
              <a:rPr lang="en-US" sz="1200" dirty="0" smtClean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	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if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C000"/>
                </a:solidFill>
                <a:latin typeface="Courier"/>
                <a:cs typeface="Courier"/>
              </a:rPr>
              <a:t>bp</a:t>
            </a:r>
            <a:r>
              <a:rPr lang="en-US" sz="12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200" dirty="0" err="1">
                <a:solidFill>
                  <a:srgbClr val="FFC000"/>
                </a:solidFill>
                <a:latin typeface="Courier"/>
                <a:cs typeface="Courier"/>
              </a:rPr>
              <a:t>GetInstrWillExecute</a:t>
            </a:r>
            <a:r>
              <a:rPr lang="en-US" sz="1200" dirty="0">
                <a:latin typeface="Courier"/>
                <a:cs typeface="Courier"/>
              </a:rPr>
              <a:t>())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smtClean="0">
                <a:latin typeface="Courier"/>
                <a:cs typeface="Courier"/>
              </a:rPr>
              <a:t> {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rgbClr val="92D050"/>
                </a:solidFill>
                <a:latin typeface="Courier"/>
                <a:cs typeface="Courier"/>
              </a:rPr>
              <a:t>atomicAdd</a:t>
            </a:r>
            <a:r>
              <a:rPr lang="en-US" sz="1200" dirty="0">
                <a:latin typeface="Courier"/>
                <a:cs typeface="Courier"/>
              </a:rPr>
              <a:t>(&amp;(</a:t>
            </a:r>
            <a:r>
              <a:rPr lang="en-US" sz="1200" dirty="0" err="1">
                <a:latin typeface="Courier"/>
                <a:cs typeface="Courier"/>
              </a:rPr>
              <a:t>dynamic_instr_count</a:t>
            </a:r>
            <a:r>
              <a:rPr lang="en-US" sz="1200" dirty="0">
                <a:latin typeface="Courier"/>
                <a:cs typeface="Courier"/>
              </a:rPr>
              <a:t>), 1ULL);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smtClean="0">
                <a:latin typeface="Courier"/>
                <a:cs typeface="Courier"/>
              </a:rPr>
              <a:t> }</a:t>
            </a:r>
          </a:p>
          <a:p>
            <a:r>
              <a:rPr lang="en-US" sz="1200" dirty="0" smtClean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282519" y="1797472"/>
            <a:ext cx="3341716" cy="1208277"/>
          </a:xfrm>
          <a:prstGeom prst="wedgeRectCallout">
            <a:avLst>
              <a:gd name="adj1" fmla="val -95139"/>
              <a:gd name="adj2" fmla="val -339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Allocate a </a:t>
            </a:r>
            <a:r>
              <a:rPr lang="en-US" dirty="0" smtClean="0"/>
              <a:t>UM </a:t>
            </a:r>
            <a:r>
              <a:rPr lang="en-US" dirty="0" smtClean="0"/>
              <a:t>managed counter to record the total number of executed instructions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7282519" y="3108716"/>
            <a:ext cx="3341716" cy="1208277"/>
          </a:xfrm>
          <a:prstGeom prst="wedgeRectCallout">
            <a:avLst>
              <a:gd name="adj1" fmla="val -109498"/>
              <a:gd name="adj2" fmla="val -89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 will compile our applications to inject a call to this function before every instruction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618475" y="4360732"/>
            <a:ext cx="3341716" cy="1208277"/>
          </a:xfrm>
          <a:prstGeom prst="wedgeRectCallout">
            <a:avLst>
              <a:gd name="adj1" fmla="val -58835"/>
              <a:gd name="adj2" fmla="val -131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 CUDA’s </a:t>
            </a:r>
            <a:r>
              <a:rPr lang="en-US" dirty="0" err="1" smtClean="0"/>
              <a:t>atomicAdd</a:t>
            </a:r>
            <a:r>
              <a:rPr lang="en-US" dirty="0" smtClean="0"/>
              <a:t> to atomically increment our counter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1273832"/>
            <a:ext cx="4461478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class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SASSIBeforeParams</a:t>
            </a:r>
            <a:r>
              <a:rPr lang="en-US" sz="1200" dirty="0">
                <a:latin typeface="Courier"/>
                <a:cs typeface="Courier"/>
              </a:rPr>
              <a:t> {</a:t>
            </a:r>
          </a:p>
          <a:p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Public</a:t>
            </a:r>
            <a:r>
              <a:rPr lang="en-US" sz="1200" dirty="0" smtClean="0">
                <a:latin typeface="Courier"/>
                <a:cs typeface="Courier"/>
              </a:rPr>
              <a:t>: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SASSIOpcodes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GetOpcode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int32_t </a:t>
            </a:r>
            <a:r>
              <a:rPr lang="da-DK" sz="1200" dirty="0" err="1">
                <a:latin typeface="Courier"/>
                <a:cs typeface="Courier"/>
              </a:rPr>
              <a:t>GetID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</a:t>
            </a:r>
            <a:r>
              <a:rPr lang="da-DK" sz="1200" dirty="0">
                <a:latin typeface="Courier"/>
                <a:cs typeface="Courier"/>
              </a:rPr>
              <a:t> int32_t GetInsOffset()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</a:p>
          <a:p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smtClean="0">
                <a:latin typeface="Courier"/>
                <a:cs typeface="Courier"/>
              </a:rPr>
              <a:t>const char *GetFnName()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</a:p>
          <a:p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smtClean="0">
                <a:latin typeface="Courier"/>
                <a:cs typeface="Courier"/>
              </a:rPr>
              <a:t>const BB *GetBB()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</a:p>
          <a:p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</a:t>
            </a:r>
            <a:r>
              <a:rPr lang="da-DK" sz="1200" dirty="0">
                <a:latin typeface="Courier"/>
                <a:cs typeface="Courier"/>
              </a:rPr>
              <a:t> int32_t GetInsOffset()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__device__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smtClean="0">
                <a:latin typeface="Courier"/>
                <a:cs typeface="Courier"/>
              </a:rPr>
              <a:t>int64_t GetPUPC()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</a:p>
          <a:p>
            <a:r>
              <a:rPr lang="da-DK" sz="1200" dirty="0" smtClean="0">
                <a:solidFill>
                  <a:srgbClr val="00B0F0"/>
                </a:solidFill>
                <a:latin typeface="Courier"/>
                <a:cs typeface="Courier"/>
              </a:rPr>
              <a:t>  __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device__</a:t>
            </a:r>
            <a:r>
              <a:rPr lang="da-DK" sz="1200" dirty="0">
                <a:latin typeface="Courier"/>
                <a:cs typeface="Courier"/>
              </a:rPr>
              <a:t> bool </a:t>
            </a:r>
            <a:r>
              <a:rPr lang="da-DK" sz="1200" dirty="0" smtClean="0">
                <a:solidFill>
                  <a:srgbClr val="FFC000"/>
                </a:solidFill>
                <a:latin typeface="Courier"/>
                <a:cs typeface="Courier"/>
              </a:rPr>
              <a:t>GetInstrWillExecute</a:t>
            </a:r>
            <a:r>
              <a:rPr lang="da-DK" sz="1200" dirty="0" smtClean="0">
                <a:latin typeface="Courier"/>
                <a:cs typeface="Courier"/>
              </a:rPr>
              <a:t>()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 smtClean="0">
                <a:latin typeface="Courier"/>
                <a:cs typeface="Courier"/>
              </a:rPr>
              <a:t>;</a:t>
            </a:r>
            <a:endParaRPr lang="da-DK" sz="1200" dirty="0">
              <a:latin typeface="Courier"/>
              <a:cs typeface="Courier"/>
            </a:endParaRP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IsMem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IsMemRead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IsMemWrite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IsSpillOrFill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IsSurfaceMemory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IsControlXfer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IsCondControlXfer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IsSync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IsNumeric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  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device</a:t>
            </a:r>
            <a:r>
              <a:rPr lang="da-DK" sz="1200" dirty="0">
                <a:solidFill>
                  <a:srgbClr val="00B0F0"/>
                </a:solidFill>
                <a:latin typeface="Courier"/>
                <a:cs typeface="Courier"/>
              </a:rPr>
              <a:t>__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bool</a:t>
            </a:r>
            <a:r>
              <a:rPr lang="da-DK" sz="1200" dirty="0">
                <a:latin typeface="Courier"/>
                <a:cs typeface="Courier"/>
              </a:rPr>
              <a:t> </a:t>
            </a:r>
            <a:r>
              <a:rPr lang="da-DK" sz="1200" dirty="0" err="1">
                <a:latin typeface="Courier"/>
                <a:cs typeface="Courier"/>
              </a:rPr>
              <a:t>IsTexture</a:t>
            </a:r>
            <a:r>
              <a:rPr lang="da-DK" sz="1200" dirty="0">
                <a:latin typeface="Courier"/>
                <a:cs typeface="Courier"/>
              </a:rPr>
              <a:t>() </a:t>
            </a:r>
            <a:r>
              <a:rPr lang="da-DK" sz="1200" dirty="0" err="1">
                <a:solidFill>
                  <a:srgbClr val="00B0F0"/>
                </a:solidFill>
                <a:latin typeface="Courier"/>
                <a:cs typeface="Courier"/>
              </a:rPr>
              <a:t>const</a:t>
            </a:r>
            <a:r>
              <a:rPr lang="da-DK" sz="1200" dirty="0">
                <a:latin typeface="Courier"/>
                <a:cs typeface="Courier"/>
              </a:rPr>
              <a:t>;</a:t>
            </a:r>
          </a:p>
          <a:p>
            <a:r>
              <a:rPr lang="da-DK" sz="1200" dirty="0">
                <a:latin typeface="Courier"/>
                <a:cs typeface="Courier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25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1: count instructions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Host-side code (</a:t>
            </a:r>
            <a:r>
              <a:rPr lang="en-US" dirty="0" err="1" smtClean="0"/>
              <a:t>lazy_allocator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769" y="1824633"/>
            <a:ext cx="869274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solidFill>
                <a:schemeClr val="accent1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B0F0"/>
                </a:solidFill>
                <a:latin typeface="Courier"/>
                <a:cs typeface="Courier"/>
              </a:rPr>
              <a:t>static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void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sassi_finalize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::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lazy_allocator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::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device_reset_reason</a:t>
            </a:r>
            <a:r>
              <a:rPr lang="en-US" sz="1400" dirty="0">
                <a:latin typeface="Courier"/>
                <a:cs typeface="Courier"/>
              </a:rPr>
              <a:t> unused)</a:t>
            </a:r>
          </a:p>
          <a:p>
            <a:r>
              <a:rPr lang="en-US" sz="1400" dirty="0">
                <a:latin typeface="Courier"/>
                <a:cs typeface="Courier"/>
              </a:rPr>
              <a:t>{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cudaDeviceSynchronize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printf</a:t>
            </a:r>
            <a:r>
              <a:rPr lang="en-US" sz="1400" dirty="0">
                <a:latin typeface="Courier"/>
                <a:cs typeface="Courier"/>
              </a:rPr>
              <a:t>(":: %</a:t>
            </a:r>
            <a:r>
              <a:rPr lang="en-US" sz="1400" dirty="0" err="1">
                <a:latin typeface="Courier"/>
                <a:cs typeface="Courier"/>
              </a:rPr>
              <a:t>llu</a:t>
            </a:r>
            <a:r>
              <a:rPr lang="en-US" sz="1400" dirty="0">
                <a:latin typeface="Courier"/>
                <a:cs typeface="Courier"/>
              </a:rPr>
              <a:t> instructions executed ::\n", </a:t>
            </a:r>
            <a:r>
              <a:rPr lang="en-US" sz="1400" dirty="0" err="1">
                <a:latin typeface="Courier"/>
                <a:cs typeface="Courier"/>
              </a:rPr>
              <a:t>dynamic_instr_count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r>
              <a:rPr lang="en-US" sz="1400" dirty="0">
                <a:latin typeface="Courier"/>
                <a:cs typeface="Courier"/>
              </a:rPr>
              <a:t>}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B0F0"/>
                </a:solidFill>
                <a:latin typeface="Courier"/>
                <a:cs typeface="Courier"/>
              </a:rPr>
              <a:t>static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sassi</a:t>
            </a:r>
            <a:r>
              <a:rPr lang="en-US" sz="1400" dirty="0">
                <a:latin typeface="Courier"/>
                <a:cs typeface="Courier"/>
              </a:rPr>
              <a:t>::</a:t>
            </a:r>
            <a:r>
              <a:rPr lang="en-US" sz="1400" dirty="0" err="1">
                <a:latin typeface="Courier"/>
                <a:cs typeface="Courier"/>
              </a:rPr>
              <a:t>lazy_allocator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counterInitializer</a:t>
            </a:r>
            <a:r>
              <a:rPr lang="en-US" sz="1400" dirty="0">
                <a:latin typeface="Courier"/>
                <a:cs typeface="Courier"/>
              </a:rPr>
              <a:t>(</a:t>
            </a:r>
          </a:p>
          <a:p>
            <a:r>
              <a:rPr lang="en-US" sz="1400" dirty="0" smtClean="0">
                <a:latin typeface="Courier"/>
                <a:cs typeface="Courier"/>
              </a:rPr>
              <a:t>  </a:t>
            </a:r>
            <a:r>
              <a:rPr lang="en-US" sz="1400" dirty="0">
                <a:latin typeface="Courier"/>
                <a:cs typeface="Courier"/>
              </a:rPr>
              <a:t>[]() { </a:t>
            </a:r>
            <a:r>
              <a:rPr lang="en-US" sz="1400" dirty="0" err="1">
                <a:latin typeface="Courier"/>
                <a:cs typeface="Courier"/>
              </a:rPr>
              <a:t>dynamic_instr_count</a:t>
            </a:r>
            <a:r>
              <a:rPr lang="en-US" sz="1400" dirty="0">
                <a:latin typeface="Courier"/>
                <a:cs typeface="Courier"/>
              </a:rPr>
              <a:t> = 0; }, </a:t>
            </a: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 smtClean="0">
                <a:latin typeface="Courier"/>
                <a:cs typeface="Courier"/>
              </a:rPr>
              <a:t>sassi_finalize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237838" y="3191706"/>
            <a:ext cx="4517679" cy="1670005"/>
          </a:xfrm>
          <a:prstGeom prst="wedgeRectCallout">
            <a:avLst>
              <a:gd name="adj1" fmla="val -53055"/>
              <a:gd name="adj2" fmla="val -33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Uses CUPTI to provide host-side callbacks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Initialization callback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Finalization callback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Pre-kernel launch callback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Post-kernel exit callback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2451982" y="4170060"/>
            <a:ext cx="3668161" cy="777659"/>
          </a:xfrm>
          <a:prstGeom prst="wedgeRectCallout">
            <a:avLst>
              <a:gd name="adj1" fmla="val 908"/>
              <a:gd name="adj2" fmla="val -100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Initialize our counter to zero before first kernel launch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98348" y="5033727"/>
            <a:ext cx="4910414" cy="697117"/>
          </a:xfrm>
          <a:prstGeom prst="wedgeRectCallout">
            <a:avLst>
              <a:gd name="adj1" fmla="val -26201"/>
              <a:gd name="adj2" fmla="val -198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rebuchet MS" panose="020B0603020202020204" pitchFamily="34" charset="0"/>
              </a:rPr>
              <a:t>Print out the results before the program exits</a:t>
            </a:r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1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1: count instructions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Compiling the application to inject the instrumentation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1439" y="2398974"/>
            <a:ext cx="707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–O3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inst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-before=“all”</a:t>
            </a:r>
          </a:p>
        </p:txBody>
      </p:sp>
      <p:sp>
        <p:nvSpPr>
          <p:cNvPr id="10" name="Line Callout 1 (Accent Bar) 9"/>
          <p:cNvSpPr/>
          <p:nvPr/>
        </p:nvSpPr>
        <p:spPr>
          <a:xfrm>
            <a:off x="5898776" y="1801906"/>
            <a:ext cx="1846730" cy="597068"/>
          </a:xfrm>
          <a:prstGeom prst="accentCallout1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Target sm_30</a:t>
            </a:r>
            <a:endParaRPr lang="en-US" dirty="0"/>
          </a:p>
        </p:txBody>
      </p:sp>
      <p:sp>
        <p:nvSpPr>
          <p:cNvPr id="11" name="Line Callout 1 (Accent Bar) 10"/>
          <p:cNvSpPr/>
          <p:nvPr/>
        </p:nvSpPr>
        <p:spPr>
          <a:xfrm>
            <a:off x="8937811" y="1768788"/>
            <a:ext cx="1846730" cy="597068"/>
          </a:xfrm>
          <a:prstGeom prst="accentCallout1">
            <a:avLst>
              <a:gd name="adj1" fmla="val 18750"/>
              <a:gd name="adj2" fmla="val -8333"/>
              <a:gd name="adj3" fmla="val 117004"/>
              <a:gd name="adj4" fmla="val -4415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Position independent code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8376741" y="2871906"/>
            <a:ext cx="2407799" cy="597068"/>
          </a:xfrm>
          <a:prstGeom prst="accentCallout1">
            <a:avLst>
              <a:gd name="adj1" fmla="val 18750"/>
              <a:gd name="adj2" fmla="val -8333"/>
              <a:gd name="adj3" fmla="val 2893"/>
              <a:gd name="adj4" fmla="val -4217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Insert instrumentation before all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1: count instructions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Compiling the instrumentation handler</a:t>
            </a:r>
            <a:endParaRPr lang="en-US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6170380" y="1771268"/>
            <a:ext cx="1846730" cy="597068"/>
          </a:xfrm>
          <a:prstGeom prst="accentCallout1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Target sm_30</a:t>
            </a:r>
            <a:endParaRPr lang="en-US" dirty="0"/>
          </a:p>
        </p:txBody>
      </p:sp>
      <p:sp>
        <p:nvSpPr>
          <p:cNvPr id="11" name="Line Callout 1 (Accent Bar) 10"/>
          <p:cNvSpPr/>
          <p:nvPr/>
        </p:nvSpPr>
        <p:spPr>
          <a:xfrm>
            <a:off x="8937811" y="1768788"/>
            <a:ext cx="1846730" cy="597068"/>
          </a:xfrm>
          <a:prstGeom prst="accentCallout1">
            <a:avLst>
              <a:gd name="adj1" fmla="val 18750"/>
              <a:gd name="adj2" fmla="val -8333"/>
              <a:gd name="adj3" fmla="val 117004"/>
              <a:gd name="adj4" fmla="val -4415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Position independent code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8017110" y="2882916"/>
            <a:ext cx="2407799" cy="774683"/>
          </a:xfrm>
          <a:prstGeom prst="accentCallout1">
            <a:avLst>
              <a:gd name="adj1" fmla="val 18750"/>
              <a:gd name="adj2" fmla="val -8333"/>
              <a:gd name="adj3" fmla="val 2893"/>
              <a:gd name="adj4" fmla="val -4217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Use exactly 16 registers!  No more, no less.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7240" y="2410241"/>
            <a:ext cx="6939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–O3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=</a:t>
            </a:r>
            <a:r>
              <a:rPr lang="en-US" dirty="0" err="1" smtClean="0">
                <a:latin typeface="Courier"/>
                <a:cs typeface="Courier"/>
              </a:rPr>
              <a:t>c++</a:t>
            </a:r>
            <a:r>
              <a:rPr lang="en-US" dirty="0" smtClean="0">
                <a:latin typeface="Courier"/>
                <a:cs typeface="Courier"/>
              </a:rPr>
              <a:t>11 --</a:t>
            </a:r>
            <a:r>
              <a:rPr lang="en-US" dirty="0" err="1" smtClean="0">
                <a:latin typeface="Courier"/>
                <a:cs typeface="Courier"/>
              </a:rPr>
              <a:t>maxrregcount</a:t>
            </a:r>
            <a:r>
              <a:rPr lang="en-US" dirty="0" smtClean="0">
                <a:latin typeface="Courier"/>
                <a:cs typeface="Courier"/>
              </a:rPr>
              <a:t>=16</a:t>
            </a:r>
          </a:p>
          <a:p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        </a:t>
            </a:r>
            <a:r>
              <a:rPr lang="en-US" dirty="0" smtClean="0">
                <a:latin typeface="Courier"/>
                <a:cs typeface="Courier"/>
              </a:rPr>
              <a:t>-I&lt;include paths&gt;</a:t>
            </a:r>
            <a:endParaRPr lang="en-US" dirty="0" smtClean="0">
              <a:solidFill>
                <a:schemeClr val="tx2"/>
              </a:solidFill>
              <a:latin typeface="Courier"/>
              <a:cs typeface="Courier"/>
            </a:endParaRPr>
          </a:p>
        </p:txBody>
      </p:sp>
      <p:sp>
        <p:nvSpPr>
          <p:cNvPr id="13" name="Line Callout 1 (Accent Bar) 12"/>
          <p:cNvSpPr/>
          <p:nvPr/>
        </p:nvSpPr>
        <p:spPr>
          <a:xfrm>
            <a:off x="2683110" y="3827529"/>
            <a:ext cx="2407799" cy="774683"/>
          </a:xfrm>
          <a:prstGeom prst="accentCallout1">
            <a:avLst>
              <a:gd name="adj1" fmla="val 18750"/>
              <a:gd name="adj2" fmla="val -8333"/>
              <a:gd name="adj3" fmla="val -117480"/>
              <a:gd name="adj4" fmla="val 1422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I use C++11 where I can for convenience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76690" y="5096170"/>
            <a:ext cx="5344733" cy="4801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 smtClean="0">
                <a:latin typeface="Trebuchet MS" panose="020B0603020202020204" pitchFamily="34" charset="0"/>
              </a:rPr>
              <a:t>Don’t instrument your handlers!</a:t>
            </a:r>
          </a:p>
        </p:txBody>
      </p:sp>
    </p:spTree>
    <p:extLst>
      <p:ext uri="{BB962C8B-B14F-4D97-AF65-F5344CB8AC3E}">
        <p14:creationId xmlns:p14="http://schemas.microsoft.com/office/powerpoint/2010/main" val="367617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1: count instructions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Linking the instrumented application with your handler</a:t>
            </a:r>
            <a:endParaRPr lang="en-US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6170380" y="1771268"/>
            <a:ext cx="1846730" cy="597068"/>
          </a:xfrm>
          <a:prstGeom prst="accentCallout1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Target sm_30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7240" y="2410241"/>
            <a:ext cx="7353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–o &lt;</a:t>
            </a:r>
            <a:r>
              <a:rPr lang="en-US" dirty="0" err="1" smtClean="0">
                <a:latin typeface="Courier"/>
                <a:cs typeface="Courier"/>
              </a:rPr>
              <a:t>appname</a:t>
            </a:r>
            <a:r>
              <a:rPr lang="en-US" dirty="0" smtClean="0">
                <a:latin typeface="Courier"/>
                <a:cs typeface="Courier"/>
              </a:rPr>
              <a:t>&gt; 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</a:t>
            </a:r>
          </a:p>
          <a:p>
            <a:pPr marL="0" lvl="1"/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    (</a:t>
            </a:r>
            <a:r>
              <a:rPr lang="en-US" dirty="0" smtClean="0">
                <a:latin typeface="Courier"/>
                <a:cs typeface="Courier"/>
              </a:rPr>
              <a:t>-L&lt;library path&gt; -l&lt;lib&gt;</a:t>
            </a:r>
            <a:r>
              <a:rPr lang="en-US" dirty="0" smtClean="0">
                <a:solidFill>
                  <a:srgbClr val="92D050"/>
                </a:solidFill>
                <a:latin typeface="Courier"/>
                <a:cs typeface="Courier"/>
              </a:rPr>
              <a:t>)+</a:t>
            </a:r>
          </a:p>
          <a:p>
            <a:pPr marL="0" lvl="1"/>
            <a:r>
              <a:rPr lang="en-US" dirty="0">
                <a:solidFill>
                  <a:srgbClr val="92D05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92D050"/>
                </a:solidFill>
                <a:latin typeface="Courier"/>
                <a:cs typeface="Courier"/>
              </a:rPr>
              <a:t>     -L/</a:t>
            </a:r>
            <a:r>
              <a:rPr lang="en-US" dirty="0" err="1" smtClean="0">
                <a:solidFill>
                  <a:srgbClr val="92D050"/>
                </a:solidFill>
                <a:latin typeface="Courier"/>
                <a:cs typeface="Courier"/>
              </a:rPr>
              <a:t>usr</a:t>
            </a:r>
            <a:r>
              <a:rPr lang="en-US" dirty="0" smtClean="0">
                <a:solidFill>
                  <a:srgbClr val="92D050"/>
                </a:solidFill>
                <a:latin typeface="Courier"/>
                <a:cs typeface="Courier"/>
              </a:rPr>
              <a:t>/local/sassi7/extras/CUPTI/lib64 -</a:t>
            </a:r>
            <a:r>
              <a:rPr lang="en-US" dirty="0" err="1" smtClean="0">
                <a:solidFill>
                  <a:srgbClr val="92D050"/>
                </a:solidFill>
                <a:latin typeface="Courier"/>
                <a:cs typeface="Courier"/>
              </a:rPr>
              <a:t>lcupti</a:t>
            </a:r>
            <a:endParaRPr lang="en-US" dirty="0" smtClean="0">
              <a:solidFill>
                <a:srgbClr val="92D05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712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1: count instructions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Device-side code revisited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769" y="1824633"/>
            <a:ext cx="835240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managed__ unsigned long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long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dynamic_instr_count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endParaRPr lang="en-US" sz="1200" dirty="0" smtClean="0">
              <a:solidFill>
                <a:schemeClr val="accent1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device__ void </a:t>
            </a:r>
            <a:r>
              <a:rPr lang="en-US" sz="1200" dirty="0" err="1">
                <a:latin typeface="Courier"/>
                <a:cs typeface="Courier"/>
              </a:rPr>
              <a:t>sassi_before_handler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200" dirty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bp</a:t>
            </a:r>
            <a:r>
              <a:rPr lang="en-US" sz="1200" dirty="0" smtClean="0">
                <a:latin typeface="Courier"/>
                <a:cs typeface="Courier"/>
              </a:rPr>
              <a:t>) </a:t>
            </a:r>
          </a:p>
          <a:p>
            <a:r>
              <a:rPr lang="en-US" sz="1200" dirty="0" smtClean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	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if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C000"/>
                </a:solidFill>
                <a:latin typeface="Courier"/>
                <a:cs typeface="Courier"/>
              </a:rPr>
              <a:t>bp</a:t>
            </a:r>
            <a:r>
              <a:rPr lang="en-US" sz="12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200" dirty="0" err="1">
                <a:solidFill>
                  <a:srgbClr val="FFC000"/>
                </a:solidFill>
                <a:latin typeface="Courier"/>
                <a:cs typeface="Courier"/>
              </a:rPr>
              <a:t>GetInstrWillExecute</a:t>
            </a:r>
            <a:r>
              <a:rPr lang="en-US" sz="1200" dirty="0">
                <a:latin typeface="Courier"/>
                <a:cs typeface="Courier"/>
              </a:rPr>
              <a:t>())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smtClean="0">
                <a:latin typeface="Courier"/>
                <a:cs typeface="Courier"/>
              </a:rPr>
              <a:t> {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rgbClr val="92D050"/>
                </a:solidFill>
                <a:latin typeface="Courier"/>
                <a:cs typeface="Courier"/>
              </a:rPr>
              <a:t>atomicAdd</a:t>
            </a:r>
            <a:r>
              <a:rPr lang="en-US" sz="1200" dirty="0">
                <a:latin typeface="Courier"/>
                <a:cs typeface="Courier"/>
              </a:rPr>
              <a:t>(&amp;(</a:t>
            </a:r>
            <a:r>
              <a:rPr lang="en-US" sz="1200" dirty="0" err="1">
                <a:latin typeface="Courier"/>
                <a:cs typeface="Courier"/>
              </a:rPr>
              <a:t>dynamic_instr_count</a:t>
            </a:r>
            <a:r>
              <a:rPr lang="en-US" sz="1200" dirty="0">
                <a:latin typeface="Courier"/>
                <a:cs typeface="Courier"/>
              </a:rPr>
              <a:t>), 1ULL);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smtClean="0">
                <a:latin typeface="Courier"/>
                <a:cs typeface="Courier"/>
              </a:rPr>
              <a:t> }</a:t>
            </a:r>
          </a:p>
          <a:p>
            <a:r>
              <a:rPr lang="en-US" sz="1200" dirty="0" smtClean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6451020" y="2195681"/>
            <a:ext cx="4023432" cy="1412340"/>
          </a:xfrm>
          <a:prstGeom prst="cloudCallo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 there a faster way to collect this statistic in this handler?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1: count instructions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Faster device-side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6769" y="1824633"/>
            <a:ext cx="835240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managed__ unsigned long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long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dynamic_instr_count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endParaRPr lang="en-US" sz="1200" dirty="0" smtClean="0">
              <a:solidFill>
                <a:schemeClr val="accent1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device__ void </a:t>
            </a:r>
            <a:r>
              <a:rPr lang="en-US" sz="1200" dirty="0" err="1">
                <a:latin typeface="Courier"/>
                <a:cs typeface="Courier"/>
              </a:rPr>
              <a:t>sassi_before_handler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200" dirty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bp</a:t>
            </a:r>
            <a:r>
              <a:rPr lang="en-US" sz="1200" dirty="0" smtClean="0">
                <a:latin typeface="Courier"/>
                <a:cs typeface="Courier"/>
              </a:rPr>
              <a:t>) </a:t>
            </a:r>
          </a:p>
          <a:p>
            <a:r>
              <a:rPr lang="en-US" sz="1200" dirty="0" smtClean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00B0F0"/>
                </a:solidFill>
                <a:latin typeface="Courier"/>
                <a:cs typeface="Courier"/>
              </a:rPr>
              <a:t>if 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C000"/>
                </a:solidFill>
                <a:latin typeface="Courier"/>
                <a:cs typeface="Courier"/>
              </a:rPr>
              <a:t>bp</a:t>
            </a:r>
            <a:r>
              <a:rPr lang="en-US" sz="12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200" dirty="0" err="1">
                <a:solidFill>
                  <a:srgbClr val="FFC000"/>
                </a:solidFill>
                <a:latin typeface="Courier"/>
                <a:cs typeface="Courier"/>
              </a:rPr>
              <a:t>GetInstrWillExecute</a:t>
            </a:r>
            <a:r>
              <a:rPr lang="en-US" sz="1200" dirty="0">
                <a:latin typeface="Courier"/>
                <a:cs typeface="Courier"/>
              </a:rPr>
              <a:t>())</a:t>
            </a:r>
          </a:p>
          <a:p>
            <a:r>
              <a:rPr lang="en-US" sz="1200" dirty="0">
                <a:latin typeface="Courier"/>
                <a:cs typeface="Courier"/>
              </a:rPr>
              <a:t>    {</a:t>
            </a: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participating = </a:t>
            </a:r>
            <a:r>
              <a:rPr lang="en-US" sz="1200" dirty="0">
                <a:solidFill>
                  <a:srgbClr val="92D050"/>
                </a:solidFill>
                <a:latin typeface="Courier"/>
                <a:cs typeface="Courier"/>
              </a:rPr>
              <a:t>__ballot</a:t>
            </a:r>
            <a:r>
              <a:rPr lang="en-US" sz="1200" dirty="0">
                <a:latin typeface="Courier"/>
                <a:cs typeface="Courier"/>
              </a:rPr>
              <a:t>(true);</a:t>
            </a: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threadIdxInWarp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rgbClr val="FFC000"/>
                </a:solidFill>
                <a:latin typeface="Courier"/>
                <a:cs typeface="Courier"/>
              </a:rPr>
              <a:t>get_laneid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firstActiveThread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rgbClr val="92D050"/>
                </a:solidFill>
                <a:latin typeface="Courier"/>
                <a:cs typeface="Courier"/>
              </a:rPr>
              <a:t>(__</a:t>
            </a:r>
            <a:r>
              <a:rPr lang="en-US" sz="1200" dirty="0" err="1">
                <a:solidFill>
                  <a:srgbClr val="92D050"/>
                </a:solidFill>
                <a:latin typeface="Courier"/>
                <a:cs typeface="Courier"/>
              </a:rPr>
              <a:t>ffs</a:t>
            </a:r>
            <a:r>
              <a:rPr lang="en-US" sz="1200" dirty="0">
                <a:latin typeface="Courier"/>
                <a:cs typeface="Courier"/>
              </a:rPr>
              <a:t>(participating)-1); /*leader*/</a:t>
            </a: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numExecuting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rgbClr val="92D050"/>
                </a:solidFill>
                <a:latin typeface="Courier"/>
                <a:cs typeface="Courier"/>
              </a:rPr>
              <a:t>__</a:t>
            </a:r>
            <a:r>
              <a:rPr lang="en-US" sz="1200" dirty="0" err="1">
                <a:solidFill>
                  <a:srgbClr val="92D050"/>
                </a:solidFill>
                <a:latin typeface="Courier"/>
                <a:cs typeface="Courier"/>
              </a:rPr>
              <a:t>popc</a:t>
            </a:r>
            <a:r>
              <a:rPr lang="en-US" sz="1200" dirty="0">
                <a:latin typeface="Courier"/>
                <a:cs typeface="Courier"/>
              </a:rPr>
              <a:t>(participating);</a:t>
            </a:r>
          </a:p>
          <a:p>
            <a:r>
              <a:rPr lang="en-US" sz="1200" dirty="0">
                <a:latin typeface="Courier"/>
                <a:cs typeface="Courier"/>
              </a:rPr>
              <a:t>      if (</a:t>
            </a:r>
            <a:r>
              <a:rPr lang="en-US" sz="1200" dirty="0" err="1">
                <a:latin typeface="Courier"/>
                <a:cs typeface="Courier"/>
              </a:rPr>
              <a:t>threadIdxInWarp</a:t>
            </a:r>
            <a:r>
              <a:rPr lang="en-US" sz="1200" dirty="0">
                <a:latin typeface="Courier"/>
                <a:cs typeface="Courier"/>
              </a:rPr>
              <a:t> == </a:t>
            </a:r>
            <a:r>
              <a:rPr lang="en-US" sz="1200" dirty="0" err="1">
                <a:latin typeface="Courier"/>
                <a:cs typeface="Courier"/>
              </a:rPr>
              <a:t>firstActiveThread</a:t>
            </a:r>
            <a:r>
              <a:rPr lang="en-US" sz="1200" dirty="0"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latin typeface="Courier"/>
                <a:cs typeface="Courier"/>
              </a:rPr>
              <a:t>        </a:t>
            </a:r>
            <a:r>
              <a:rPr lang="en-US" sz="1200" dirty="0" err="1">
                <a:solidFill>
                  <a:srgbClr val="92D050"/>
                </a:solidFill>
                <a:latin typeface="Courier"/>
                <a:cs typeface="Courier"/>
              </a:rPr>
              <a:t>atomicAdd</a:t>
            </a:r>
            <a:r>
              <a:rPr lang="en-US" sz="1200" dirty="0">
                <a:latin typeface="Courier"/>
                <a:cs typeface="Courier"/>
              </a:rPr>
              <a:t>(&amp;(</a:t>
            </a:r>
            <a:r>
              <a:rPr lang="en-US" sz="1200" dirty="0" err="1">
                <a:latin typeface="Courier"/>
                <a:cs typeface="Courier"/>
              </a:rPr>
              <a:t>dynamic_instr_count</a:t>
            </a:r>
            <a:r>
              <a:rPr lang="en-US" sz="1200" dirty="0">
                <a:latin typeface="Courier"/>
                <a:cs typeface="Courier"/>
              </a:rPr>
              <a:t>), </a:t>
            </a:r>
            <a:r>
              <a:rPr lang="en-US" sz="1200" dirty="0" err="1">
                <a:latin typeface="Courier"/>
                <a:cs typeface="Courier"/>
              </a:rPr>
              <a:t>numExecuting</a:t>
            </a:r>
            <a:r>
              <a:rPr lang="en-US" sz="1200" dirty="0">
                <a:latin typeface="Courier"/>
                <a:cs typeface="Courier"/>
              </a:rPr>
              <a:t>);</a:t>
            </a:r>
          </a:p>
          <a:p>
            <a:r>
              <a:rPr lang="en-US" sz="1200" dirty="0">
                <a:latin typeface="Courier"/>
                <a:cs typeface="Courier"/>
              </a:rPr>
              <a:t>      }</a:t>
            </a:r>
          </a:p>
          <a:p>
            <a:r>
              <a:rPr lang="en-US" sz="1200" dirty="0">
                <a:latin typeface="Courier"/>
                <a:cs typeface="Courier"/>
              </a:rPr>
              <a:t>    } 	</a:t>
            </a:r>
          </a:p>
          <a:p>
            <a:r>
              <a:rPr lang="en-US" sz="1200" dirty="0" smtClean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971721" y="2755284"/>
            <a:ext cx="3341716" cy="595660"/>
          </a:xfrm>
          <a:prstGeom prst="wedgeRectCallout">
            <a:avLst>
              <a:gd name="adj1" fmla="val -116026"/>
              <a:gd name="adj2" fmla="val 31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the active thread mask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971721" y="3623344"/>
            <a:ext cx="3341716" cy="595660"/>
          </a:xfrm>
          <a:prstGeom prst="wedgeRectCallout">
            <a:avLst>
              <a:gd name="adj1" fmla="val -98252"/>
              <a:gd name="adj2" fmla="val -224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Find number of active threads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popc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971721" y="2949554"/>
            <a:ext cx="3341716" cy="595660"/>
          </a:xfrm>
          <a:prstGeom prst="wedgeRectCallout">
            <a:avLst>
              <a:gd name="adj1" fmla="val -115091"/>
              <a:gd name="adj2" fmla="val 31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the thread’s lane ID within the warp: 0..31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971721" y="3623344"/>
            <a:ext cx="3341716" cy="595660"/>
          </a:xfrm>
          <a:prstGeom prst="wedgeRectCallout">
            <a:avLst>
              <a:gd name="adj1" fmla="val -101760"/>
              <a:gd name="adj2" fmla="val -36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Find the first bit set in the active mask: 1..32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971721" y="4297133"/>
            <a:ext cx="3341716" cy="1204898"/>
          </a:xfrm>
          <a:prstGeom prst="wedgeRectCallout">
            <a:avLst>
              <a:gd name="adj1" fmla="val -99187"/>
              <a:gd name="adj2" fmla="val -73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If this thread corresponds to the first active thread, tally the results; other threads will exit the function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3005414" y="4899582"/>
            <a:ext cx="3341716" cy="595660"/>
          </a:xfrm>
          <a:prstGeom prst="wedgeRectCallout">
            <a:avLst>
              <a:gd name="adj1" fmla="val -77437"/>
              <a:gd name="adj2" fmla="val -156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Now, exactly one thread per warp will perform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atomicAdd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GPU architecture studies don’t require simulation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CUPTI &amp; SASSI might be a good fit for your needs</a:t>
            </a:r>
          </a:p>
        </p:txBody>
      </p:sp>
      <p:pic>
        <p:nvPicPr>
          <p:cNvPr id="1026" name="Picture 2" descr="http://www.fatherhoodmanifestoproject.org/wp-content/uploads/2014/08/Perfectionist-Cutting-Gr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60" y="2297836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SASSI header files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ith the SASSI-enabled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ptxas</a:t>
            </a:r>
            <a:r>
              <a:rPr lang="en-US" dirty="0" smtClean="0"/>
              <a:t>, the header files define the API</a:t>
            </a:r>
          </a:p>
          <a:p>
            <a:pPr lvl="1"/>
            <a:r>
              <a:rPr lang="en-US" dirty="0" smtClean="0"/>
              <a:t>The header files are the most up-to-date documentation</a:t>
            </a:r>
          </a:p>
          <a:p>
            <a:r>
              <a:rPr lang="en-US" dirty="0" smtClean="0"/>
              <a:t>They are installed in </a:t>
            </a:r>
            <a:r>
              <a:rPr lang="en-US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&lt;SASSI INSTALL_DIR&gt;/include/</a:t>
            </a:r>
            <a:r>
              <a:rPr lang="en-US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sassi</a:t>
            </a:r>
            <a:r>
              <a:rPr lang="en-US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b="1" dirty="0" smtClean="0"/>
              <a:t>In the AWS image, the SASSI installation directory is </a:t>
            </a:r>
            <a:r>
              <a:rPr lang="en-US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/local/sassi7</a:t>
            </a:r>
          </a:p>
          <a:p>
            <a:pPr lvl="1"/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8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SASSI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log in to AWS and get things setup</a:t>
            </a:r>
          </a:p>
          <a:p>
            <a:pPr lvl="1"/>
            <a:r>
              <a:rPr lang="en-US" dirty="0" smtClean="0"/>
              <a:t>Open up a console with </a:t>
            </a:r>
            <a:r>
              <a:rPr lang="en-US" dirty="0" err="1" smtClean="0"/>
              <a:t>ssh</a:t>
            </a:r>
            <a:r>
              <a:rPr lang="en-US" dirty="0" smtClean="0"/>
              <a:t> installed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sassiuser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&lt;machine name&gt;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.amazonaws.com</a:t>
            </a:r>
          </a:p>
          <a:p>
            <a:pPr lvl="2"/>
            <a:r>
              <a:rPr lang="en-US" dirty="0" smtClean="0"/>
              <a:t>Password is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nvidia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You should have root on that machine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Add the editor of your choice (if it’s not already there)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" y="1324303"/>
            <a:ext cx="9948672" cy="4428240"/>
          </a:xfrm>
        </p:spPr>
        <p:txBody>
          <a:bodyPr/>
          <a:lstStyle/>
          <a:p>
            <a:r>
              <a:rPr lang="en-US" dirty="0" smtClean="0"/>
              <a:t>Vanilla build – don’t instrument the code</a:t>
            </a:r>
          </a:p>
          <a:p>
            <a:pPr lvl="1"/>
            <a:r>
              <a:rPr lang="en-US" dirty="0" err="1" smtClean="0"/>
              <a:t>cuobjdump</a:t>
            </a:r>
            <a:r>
              <a:rPr lang="en-US" dirty="0" smtClean="0"/>
              <a:t> to look at the code generated</a:t>
            </a:r>
          </a:p>
          <a:p>
            <a:r>
              <a:rPr lang="en-US" dirty="0" smtClean="0"/>
              <a:t>SASSI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ptxas</a:t>
            </a:r>
            <a:r>
              <a:rPr lang="en-US" dirty="0" smtClean="0"/>
              <a:t> options: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ptxas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–h</a:t>
            </a:r>
            <a:r>
              <a:rPr lang="en-US" dirty="0" smtClean="0"/>
              <a:t> (and look 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sassi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options)</a:t>
            </a:r>
          </a:p>
          <a:p>
            <a:r>
              <a:rPr lang="en-US" dirty="0" smtClean="0"/>
              <a:t>Look at header file directory</a:t>
            </a:r>
          </a:p>
          <a:p>
            <a:r>
              <a:rPr lang="en-US" dirty="0" smtClean="0"/>
              <a:t>Build simple handler</a:t>
            </a:r>
          </a:p>
          <a:p>
            <a:pPr lvl="1"/>
            <a:r>
              <a:rPr lang="en-US" dirty="0" smtClean="0"/>
              <a:t>Count instructions</a:t>
            </a:r>
          </a:p>
          <a:p>
            <a:r>
              <a:rPr lang="en-US" dirty="0" smtClean="0"/>
              <a:t>Write </a:t>
            </a:r>
            <a:r>
              <a:rPr lang="en-US" dirty="0" err="1" smtClean="0"/>
              <a:t>opcode</a:t>
            </a:r>
            <a:r>
              <a:rPr lang="en-US" dirty="0" smtClean="0"/>
              <a:t> histogram handler</a:t>
            </a:r>
          </a:p>
          <a:p>
            <a:pPr lvl="1"/>
            <a:r>
              <a:rPr lang="en-US" dirty="0" smtClean="0"/>
              <a:t>Solution folder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~/SASSI/tutorial/session1/none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Study each build step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Feel free to run it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matrixMul_none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Let’s look at the SASS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uobjdump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–sass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matrixMul_none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2048" y="1104900"/>
            <a:ext cx="10104062" cy="525463"/>
          </a:xfrm>
        </p:spPr>
        <p:txBody>
          <a:bodyPr/>
          <a:lstStyle/>
          <a:p>
            <a:r>
              <a:rPr lang="en-US" dirty="0" smtClean="0"/>
              <a:t>Vanilla build of sample application: CUDA SDK matrix multiply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1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Courier New" panose="02070309020205020404" pitchFamily="49" charset="0"/>
              </a:rPr>
              <a:t>List all of the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ptxas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 (and SASSI) options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txas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Courier New" panose="02070309020205020404" pitchFamily="49" charset="0"/>
              </a:rPr>
              <a:t>Look for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“—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sassi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options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SASSI </a:t>
            </a:r>
            <a:r>
              <a:rPr lang="en-US" dirty="0" err="1" smtClean="0"/>
              <a:t>ptxas</a:t>
            </a:r>
            <a:r>
              <a:rPr lang="en-US" dirty="0" smtClean="0"/>
              <a:t>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" y="1630363"/>
            <a:ext cx="9948672" cy="39080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Courier New" panose="02070309020205020404" pitchFamily="49" charset="0"/>
              </a:rPr>
              <a:t>All of the parameters that SASSI passes to your instrumentation handlers are described here: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SASSI installation folder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/include/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sassi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Courier New" panose="02070309020205020404" pitchFamily="49" charset="0"/>
              </a:rPr>
              <a:t>Let’s check them out on AWS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/local/sassi7/include/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sassi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Courier New" panose="02070309020205020404" pitchFamily="49" charset="0"/>
              </a:rPr>
              <a:t>There are parameters that describe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Courier New" panose="02070309020205020404" pitchFamily="49" charset="0"/>
              </a:rPr>
              <a:t>Basic blocks (sassi-bb.hpp), conditional branch behavior (sassi-branch.hpp), baseline instruction information (sassi-core.hpp), function/kernels (sassi-function.hpp), memory behavior (sassi-memory.hpp), </a:t>
            </a:r>
            <a:r>
              <a:rPr lang="en-US" dirty="0" err="1" smtClean="0">
                <a:latin typeface="+mn-lt"/>
                <a:cs typeface="Courier New" panose="02070309020205020404" pitchFamily="49" charset="0"/>
              </a:rPr>
              <a:t>opcodes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 (</a:t>
            </a:r>
            <a:r>
              <a:rPr lang="en-US" dirty="0" err="1" smtClean="0">
                <a:latin typeface="+mn-lt"/>
                <a:cs typeface="Courier New" panose="02070309020205020404" pitchFamily="49" charset="0"/>
              </a:rPr>
              <a:t>sassi-opcodes.h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), register usage (sassi-regs.hpp), data types (</a:t>
            </a:r>
            <a:r>
              <a:rPr lang="en-US" dirty="0" err="1" smtClean="0">
                <a:latin typeface="+mn-lt"/>
                <a:cs typeface="Courier New" panose="02070309020205020404" pitchFamily="49" charset="0"/>
              </a:rPr>
              <a:t>sassi-types.h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)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Look at the header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7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 a simple handler to count instructions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6750" y="1868143"/>
            <a:ext cx="9948672" cy="390804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~/SASSI/tutorial/session1/count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ake 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Builds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count_handler.cu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, instruments application, links them together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R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un it on the sample application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matrixMul_count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Look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sassi-count.txt</a:t>
            </a:r>
          </a:p>
        </p:txBody>
      </p:sp>
    </p:spTree>
    <p:extLst>
      <p:ext uri="{BB962C8B-B14F-4D97-AF65-F5344CB8AC3E}">
        <p14:creationId xmlns:p14="http://schemas.microsoft.com/office/powerpoint/2010/main" val="41685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 handler to create an </a:t>
            </a:r>
            <a:r>
              <a:rPr lang="en-US" dirty="0" err="1" smtClean="0"/>
              <a:t>opcode</a:t>
            </a:r>
            <a:r>
              <a:rPr lang="en-US" dirty="0" smtClean="0"/>
              <a:t> histogram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6750" y="1868143"/>
            <a:ext cx="9948672" cy="390804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~/SASSI/tutorial/session1/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ophist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Fill in the stubbed out code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ophist_handler.cu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The solution is in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solutions 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subdirectory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Run it on the sample application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matrixMul_ophist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Look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sassi-ophist.txt</a:t>
            </a:r>
          </a:p>
        </p:txBody>
      </p:sp>
    </p:spTree>
    <p:extLst>
      <p:ext uri="{BB962C8B-B14F-4D97-AF65-F5344CB8AC3E}">
        <p14:creationId xmlns:p14="http://schemas.microsoft.com/office/powerpoint/2010/main" val="178971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96981"/>
              </p:ext>
            </p:extLst>
          </p:nvPr>
        </p:nvGraphicFramePr>
        <p:xfrm>
          <a:off x="3465576" y="2342516"/>
          <a:ext cx="5404104" cy="18288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02453"/>
                <a:gridCol w="4701651"/>
              </a:tblGrid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1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Control Flow Per Instruction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2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Branches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3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Interactive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 smtClean="0">
                        <a:solidFill>
                          <a:schemeClr val="tx1"/>
                        </a:solidFill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 smtClean="0">
                        <a:solidFill>
                          <a:schemeClr val="tx1"/>
                        </a:solidFill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Title 13"/>
          <p:cNvSpPr txBox="1">
            <a:spLocks/>
          </p:cNvSpPr>
          <p:nvPr/>
        </p:nvSpPr>
        <p:spPr bwMode="auto">
          <a:xfrm>
            <a:off x="1904635" y="2915284"/>
            <a:ext cx="128894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sz="180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Session 2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12384" y="1679599"/>
            <a:ext cx="0" cy="2813002"/>
          </a:xfrm>
          <a:prstGeom prst="line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6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263039"/>
            <a:ext cx="9204325" cy="560153"/>
          </a:xfrm>
        </p:spPr>
        <p:txBody>
          <a:bodyPr/>
          <a:lstStyle/>
          <a:p>
            <a:r>
              <a:rPr lang="en-US" dirty="0" smtClean="0"/>
              <a:t>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NVIDIA architectures are SIMT</a:t>
            </a:r>
          </a:p>
          <a:p>
            <a:pPr lvl="1"/>
            <a:r>
              <a:rPr lang="en-US" dirty="0" smtClean="0"/>
              <a:t>Warps execute in SIMT fashion</a:t>
            </a:r>
          </a:p>
          <a:p>
            <a:pPr lvl="1"/>
            <a:r>
              <a:rPr lang="en-US" dirty="0" smtClean="0"/>
              <a:t>Active mask selects which threads within the warp actively execute</a:t>
            </a:r>
          </a:p>
          <a:p>
            <a:pPr lvl="1"/>
            <a:r>
              <a:rPr lang="en-US" dirty="0" smtClean="0"/>
              <a:t>When a branch is executed, threads within a warp might diverge</a:t>
            </a:r>
          </a:p>
          <a:p>
            <a:r>
              <a:rPr lang="en-US" dirty="0" smtClean="0"/>
              <a:t>Predication is an alternative to branches</a:t>
            </a:r>
          </a:p>
        </p:txBody>
      </p:sp>
    </p:spTree>
    <p:extLst>
      <p:ext uri="{BB962C8B-B14F-4D97-AF65-F5344CB8AC3E}">
        <p14:creationId xmlns:p14="http://schemas.microsoft.com/office/powerpoint/2010/main" val="152502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Divergence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84295" y="1159948"/>
            <a:ext cx="36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32 threads per warp</a:t>
            </a:r>
            <a:endParaRPr lang="en-US" sz="20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346997" y="1565204"/>
            <a:ext cx="244112" cy="1097141"/>
            <a:chOff x="9966507" y="1743004"/>
            <a:chExt cx="244112" cy="1097141"/>
          </a:xfrm>
        </p:grpSpPr>
        <p:sp>
          <p:nvSpPr>
            <p:cNvPr id="9" name="Rectangle 8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10346997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0070036" y="1565204"/>
            <a:ext cx="244112" cy="1097141"/>
            <a:chOff x="9966507" y="1743004"/>
            <a:chExt cx="244112" cy="1097141"/>
          </a:xfrm>
        </p:grpSpPr>
        <p:sp>
          <p:nvSpPr>
            <p:cNvPr id="96" name="Rectangle 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/>
          <p:cNvSpPr/>
          <p:nvPr/>
        </p:nvSpPr>
        <p:spPr>
          <a:xfrm>
            <a:off x="1007003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793074" y="1565204"/>
            <a:ext cx="244112" cy="1097141"/>
            <a:chOff x="9966507" y="1743004"/>
            <a:chExt cx="244112" cy="1097141"/>
          </a:xfrm>
        </p:grpSpPr>
        <p:sp>
          <p:nvSpPr>
            <p:cNvPr id="100" name="Rectangle 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Oval 101"/>
          <p:cNvSpPr/>
          <p:nvPr/>
        </p:nvSpPr>
        <p:spPr>
          <a:xfrm>
            <a:off x="979307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516112" y="1565204"/>
            <a:ext cx="244112" cy="1097141"/>
            <a:chOff x="9966507" y="1743004"/>
            <a:chExt cx="244112" cy="1097141"/>
          </a:xfrm>
        </p:grpSpPr>
        <p:sp>
          <p:nvSpPr>
            <p:cNvPr id="104" name="Rectangle 1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/>
          <p:cNvSpPr/>
          <p:nvPr/>
        </p:nvSpPr>
        <p:spPr>
          <a:xfrm>
            <a:off x="951611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9239150" y="1565204"/>
            <a:ext cx="244112" cy="1097141"/>
            <a:chOff x="9966507" y="1743004"/>
            <a:chExt cx="244112" cy="1097141"/>
          </a:xfrm>
        </p:grpSpPr>
        <p:sp>
          <p:nvSpPr>
            <p:cNvPr id="116" name="Rectangle 1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Oval 117"/>
          <p:cNvSpPr/>
          <p:nvPr/>
        </p:nvSpPr>
        <p:spPr>
          <a:xfrm>
            <a:off x="923915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8962188" y="1565204"/>
            <a:ext cx="244112" cy="1097141"/>
            <a:chOff x="9966507" y="1743004"/>
            <a:chExt cx="244112" cy="1097141"/>
          </a:xfrm>
        </p:grpSpPr>
        <p:sp>
          <p:nvSpPr>
            <p:cNvPr id="120" name="Rectangle 1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/>
          <p:cNvSpPr/>
          <p:nvPr/>
        </p:nvSpPr>
        <p:spPr>
          <a:xfrm>
            <a:off x="896218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8685226" y="1565204"/>
            <a:ext cx="244112" cy="1097141"/>
            <a:chOff x="9966507" y="1743004"/>
            <a:chExt cx="244112" cy="1097141"/>
          </a:xfrm>
        </p:grpSpPr>
        <p:sp>
          <p:nvSpPr>
            <p:cNvPr id="124" name="Rectangle 1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/>
          <p:cNvSpPr/>
          <p:nvPr/>
        </p:nvSpPr>
        <p:spPr>
          <a:xfrm>
            <a:off x="868522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8408264" y="1565204"/>
            <a:ext cx="244112" cy="1097141"/>
            <a:chOff x="9966507" y="1743004"/>
            <a:chExt cx="244112" cy="1097141"/>
          </a:xfrm>
        </p:grpSpPr>
        <p:sp>
          <p:nvSpPr>
            <p:cNvPr id="128" name="Rectangle 12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Oval 129"/>
          <p:cNvSpPr/>
          <p:nvPr/>
        </p:nvSpPr>
        <p:spPr>
          <a:xfrm>
            <a:off x="840826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8131302" y="1565204"/>
            <a:ext cx="244112" cy="1097141"/>
            <a:chOff x="9966507" y="1743004"/>
            <a:chExt cx="244112" cy="1097141"/>
          </a:xfrm>
        </p:grpSpPr>
        <p:sp>
          <p:nvSpPr>
            <p:cNvPr id="132" name="Rectangle 13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Oval 133"/>
          <p:cNvSpPr/>
          <p:nvPr/>
        </p:nvSpPr>
        <p:spPr>
          <a:xfrm>
            <a:off x="813130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7854340" y="1565204"/>
            <a:ext cx="244112" cy="1097141"/>
            <a:chOff x="9966507" y="1743004"/>
            <a:chExt cx="244112" cy="1097141"/>
          </a:xfrm>
        </p:grpSpPr>
        <p:sp>
          <p:nvSpPr>
            <p:cNvPr id="136" name="Rectangle 13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Oval 137"/>
          <p:cNvSpPr/>
          <p:nvPr/>
        </p:nvSpPr>
        <p:spPr>
          <a:xfrm>
            <a:off x="785434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577378" y="1565204"/>
            <a:ext cx="244112" cy="1097141"/>
            <a:chOff x="9966507" y="1743004"/>
            <a:chExt cx="244112" cy="1097141"/>
          </a:xfrm>
        </p:grpSpPr>
        <p:sp>
          <p:nvSpPr>
            <p:cNvPr id="140" name="Rectangle 13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>
            <a:off x="757737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7300416" y="1565204"/>
            <a:ext cx="244112" cy="1097141"/>
            <a:chOff x="9966507" y="1743004"/>
            <a:chExt cx="244112" cy="1097141"/>
          </a:xfrm>
        </p:grpSpPr>
        <p:sp>
          <p:nvSpPr>
            <p:cNvPr id="144" name="Rectangle 14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Oval 145"/>
          <p:cNvSpPr/>
          <p:nvPr/>
        </p:nvSpPr>
        <p:spPr>
          <a:xfrm>
            <a:off x="730041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7023454" y="1565204"/>
            <a:ext cx="244112" cy="1097141"/>
            <a:chOff x="9966507" y="1743004"/>
            <a:chExt cx="244112" cy="1097141"/>
          </a:xfrm>
        </p:grpSpPr>
        <p:sp>
          <p:nvSpPr>
            <p:cNvPr id="148" name="Rectangle 14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149"/>
          <p:cNvSpPr/>
          <p:nvPr/>
        </p:nvSpPr>
        <p:spPr>
          <a:xfrm>
            <a:off x="702345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6746492" y="1565204"/>
            <a:ext cx="244112" cy="1097141"/>
            <a:chOff x="9966507" y="1743004"/>
            <a:chExt cx="244112" cy="1097141"/>
          </a:xfrm>
        </p:grpSpPr>
        <p:sp>
          <p:nvSpPr>
            <p:cNvPr id="152" name="Rectangle 15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/>
          <p:cNvSpPr/>
          <p:nvPr/>
        </p:nvSpPr>
        <p:spPr>
          <a:xfrm>
            <a:off x="674649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469530" y="1565204"/>
            <a:ext cx="244112" cy="1097141"/>
            <a:chOff x="9966507" y="1743004"/>
            <a:chExt cx="244112" cy="1097141"/>
          </a:xfrm>
        </p:grpSpPr>
        <p:sp>
          <p:nvSpPr>
            <p:cNvPr id="156" name="Rectangle 15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Oval 157"/>
          <p:cNvSpPr/>
          <p:nvPr/>
        </p:nvSpPr>
        <p:spPr>
          <a:xfrm>
            <a:off x="646953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6192568" y="1565204"/>
            <a:ext cx="244112" cy="1097141"/>
            <a:chOff x="9966507" y="1743004"/>
            <a:chExt cx="244112" cy="1097141"/>
          </a:xfrm>
        </p:grpSpPr>
        <p:sp>
          <p:nvSpPr>
            <p:cNvPr id="160" name="Rectangle 15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Oval 161"/>
          <p:cNvSpPr/>
          <p:nvPr/>
        </p:nvSpPr>
        <p:spPr>
          <a:xfrm>
            <a:off x="619256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5915606" y="1565204"/>
            <a:ext cx="244112" cy="1097141"/>
            <a:chOff x="9966507" y="1743004"/>
            <a:chExt cx="244112" cy="1097141"/>
          </a:xfrm>
        </p:grpSpPr>
        <p:sp>
          <p:nvSpPr>
            <p:cNvPr id="164" name="Rectangle 16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Oval 165"/>
          <p:cNvSpPr/>
          <p:nvPr/>
        </p:nvSpPr>
        <p:spPr>
          <a:xfrm>
            <a:off x="591560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638644" y="1565204"/>
            <a:ext cx="244112" cy="1097141"/>
            <a:chOff x="9966507" y="1743004"/>
            <a:chExt cx="244112" cy="1097141"/>
          </a:xfrm>
        </p:grpSpPr>
        <p:sp>
          <p:nvSpPr>
            <p:cNvPr id="168" name="Rectangle 16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/>
          <p:cNvSpPr/>
          <p:nvPr/>
        </p:nvSpPr>
        <p:spPr>
          <a:xfrm>
            <a:off x="563864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5361682" y="1565204"/>
            <a:ext cx="244112" cy="1097141"/>
            <a:chOff x="9966507" y="1743004"/>
            <a:chExt cx="244112" cy="1097141"/>
          </a:xfrm>
        </p:grpSpPr>
        <p:sp>
          <p:nvSpPr>
            <p:cNvPr id="172" name="Rectangle 17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Oval 173"/>
          <p:cNvSpPr/>
          <p:nvPr/>
        </p:nvSpPr>
        <p:spPr>
          <a:xfrm>
            <a:off x="536168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084720" y="1565204"/>
            <a:ext cx="244112" cy="1097141"/>
            <a:chOff x="9966507" y="1743004"/>
            <a:chExt cx="244112" cy="1097141"/>
          </a:xfrm>
        </p:grpSpPr>
        <p:sp>
          <p:nvSpPr>
            <p:cNvPr id="176" name="Rectangle 17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Oval 177"/>
          <p:cNvSpPr/>
          <p:nvPr/>
        </p:nvSpPr>
        <p:spPr>
          <a:xfrm>
            <a:off x="508472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4807758" y="1565204"/>
            <a:ext cx="244112" cy="1097141"/>
            <a:chOff x="9966507" y="1743004"/>
            <a:chExt cx="244112" cy="1097141"/>
          </a:xfrm>
        </p:grpSpPr>
        <p:sp>
          <p:nvSpPr>
            <p:cNvPr id="180" name="Rectangle 17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Oval 181"/>
          <p:cNvSpPr/>
          <p:nvPr/>
        </p:nvSpPr>
        <p:spPr>
          <a:xfrm>
            <a:off x="480775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4530796" y="1565204"/>
            <a:ext cx="244112" cy="1097141"/>
            <a:chOff x="9966507" y="1743004"/>
            <a:chExt cx="244112" cy="1097141"/>
          </a:xfrm>
        </p:grpSpPr>
        <p:sp>
          <p:nvSpPr>
            <p:cNvPr id="184" name="Rectangle 18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Oval 185"/>
          <p:cNvSpPr/>
          <p:nvPr/>
        </p:nvSpPr>
        <p:spPr>
          <a:xfrm>
            <a:off x="453079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4253834" y="1565204"/>
            <a:ext cx="244112" cy="1097141"/>
            <a:chOff x="9966507" y="1743004"/>
            <a:chExt cx="244112" cy="1097141"/>
          </a:xfrm>
        </p:grpSpPr>
        <p:sp>
          <p:nvSpPr>
            <p:cNvPr id="188" name="Rectangle 18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Oval 189"/>
          <p:cNvSpPr/>
          <p:nvPr/>
        </p:nvSpPr>
        <p:spPr>
          <a:xfrm>
            <a:off x="425383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3976872" y="1565204"/>
            <a:ext cx="244112" cy="1097141"/>
            <a:chOff x="9966507" y="1743004"/>
            <a:chExt cx="244112" cy="1097141"/>
          </a:xfrm>
        </p:grpSpPr>
        <p:sp>
          <p:nvSpPr>
            <p:cNvPr id="192" name="Rectangle 19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Oval 193"/>
          <p:cNvSpPr/>
          <p:nvPr/>
        </p:nvSpPr>
        <p:spPr>
          <a:xfrm>
            <a:off x="397687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3699910" y="1565204"/>
            <a:ext cx="244112" cy="1097141"/>
            <a:chOff x="9966507" y="1743004"/>
            <a:chExt cx="244112" cy="1097141"/>
          </a:xfrm>
        </p:grpSpPr>
        <p:sp>
          <p:nvSpPr>
            <p:cNvPr id="196" name="Rectangle 1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/>
          <p:cNvSpPr/>
          <p:nvPr/>
        </p:nvSpPr>
        <p:spPr>
          <a:xfrm>
            <a:off x="369991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9" name="Group 198"/>
          <p:cNvGrpSpPr/>
          <p:nvPr/>
        </p:nvGrpSpPr>
        <p:grpSpPr>
          <a:xfrm>
            <a:off x="3422948" y="1565204"/>
            <a:ext cx="244112" cy="1097141"/>
            <a:chOff x="9966507" y="1743004"/>
            <a:chExt cx="244112" cy="1097141"/>
          </a:xfrm>
        </p:grpSpPr>
        <p:sp>
          <p:nvSpPr>
            <p:cNvPr id="200" name="Rectangle 1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Oval 201"/>
          <p:cNvSpPr/>
          <p:nvPr/>
        </p:nvSpPr>
        <p:spPr>
          <a:xfrm>
            <a:off x="342294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145986" y="1565204"/>
            <a:ext cx="244112" cy="1097141"/>
            <a:chOff x="9966507" y="1743004"/>
            <a:chExt cx="244112" cy="1097141"/>
          </a:xfrm>
        </p:grpSpPr>
        <p:sp>
          <p:nvSpPr>
            <p:cNvPr id="204" name="Rectangle 2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Oval 205"/>
          <p:cNvSpPr/>
          <p:nvPr/>
        </p:nvSpPr>
        <p:spPr>
          <a:xfrm>
            <a:off x="314598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869024" y="1565204"/>
            <a:ext cx="244112" cy="1097141"/>
            <a:chOff x="9966507" y="1743004"/>
            <a:chExt cx="244112" cy="1097141"/>
          </a:xfrm>
        </p:grpSpPr>
        <p:sp>
          <p:nvSpPr>
            <p:cNvPr id="208" name="Rectangle 20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Oval 209"/>
          <p:cNvSpPr/>
          <p:nvPr/>
        </p:nvSpPr>
        <p:spPr>
          <a:xfrm>
            <a:off x="286902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2592062" y="1565204"/>
            <a:ext cx="244112" cy="1097141"/>
            <a:chOff x="9966507" y="1743004"/>
            <a:chExt cx="244112" cy="1097141"/>
          </a:xfrm>
        </p:grpSpPr>
        <p:sp>
          <p:nvSpPr>
            <p:cNvPr id="212" name="Rectangle 21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Oval 213"/>
          <p:cNvSpPr/>
          <p:nvPr/>
        </p:nvSpPr>
        <p:spPr>
          <a:xfrm>
            <a:off x="259206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2315100" y="1565204"/>
            <a:ext cx="244112" cy="1097141"/>
            <a:chOff x="9966507" y="1743004"/>
            <a:chExt cx="244112" cy="1097141"/>
          </a:xfrm>
        </p:grpSpPr>
        <p:sp>
          <p:nvSpPr>
            <p:cNvPr id="216" name="Rectangle 2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Oval 217"/>
          <p:cNvSpPr/>
          <p:nvPr/>
        </p:nvSpPr>
        <p:spPr>
          <a:xfrm>
            <a:off x="231510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2038138" y="1565204"/>
            <a:ext cx="244112" cy="1097141"/>
            <a:chOff x="9966507" y="1743004"/>
            <a:chExt cx="244112" cy="1097141"/>
          </a:xfrm>
        </p:grpSpPr>
        <p:sp>
          <p:nvSpPr>
            <p:cNvPr id="220" name="Rectangle 2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Oval 221"/>
          <p:cNvSpPr/>
          <p:nvPr/>
        </p:nvSpPr>
        <p:spPr>
          <a:xfrm>
            <a:off x="203813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761176" y="1565204"/>
            <a:ext cx="244112" cy="1097141"/>
            <a:chOff x="9966507" y="1743004"/>
            <a:chExt cx="244112" cy="1097141"/>
          </a:xfrm>
        </p:grpSpPr>
        <p:sp>
          <p:nvSpPr>
            <p:cNvPr id="224" name="Rectangle 2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Oval 225"/>
          <p:cNvSpPr/>
          <p:nvPr/>
        </p:nvSpPr>
        <p:spPr>
          <a:xfrm>
            <a:off x="176117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6383" y="1668427"/>
            <a:ext cx="1368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(p) BRA L4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3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93827E-7 L 3.19444E-6 0.155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8148E-6 -4.93827E-7 L 1.48148E-6 0.155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0741E-6 -4.93827E-7 L -4.90741E-6 0.155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7963E-6 -4.93827E-7 L 3.37963E-6 0.1556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0926E-6 -4.93827E-7 L -3.00926E-6 0.1556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93827E-7 L -4.72222E-6 0.1556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93827E-7 L -1.11111E-6 0.1556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07E-6 -4.93827E-7 L -2.82407E-6 0.155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037E-7 -4.93827E-7 L 7.87037E-7 0.155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5926E-7 -4.93827E-7 L -9.25926E-7 0.155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8519E-6 -4.93827E-7 L 2.68519E-6 0.1556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-4.93827E-7 L 9.72222E-7 0.1556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93827E-7 L 4.58333E-6 0.1556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556E-6 -4.93827E-7 L -1.80556E-6 0.1556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1852E-6 -4.93827E-7 L -3.51852E-6 0.1556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5926E-8 -4.93827E-7 L 9.25926E-8 0.1556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9074E-6 -4.93827E-7 L 1.99074E-6 0.1556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93827E-7 L 2.77778E-7 0.1556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93827E-7 L 3.88889E-6 0.1556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7593E-6 -4.93827E-7 L 2.17593E-6 0.1556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1296E-6 -4.93827E-7 L -4.21296E-6 0.1556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7407E-6 -4.93827E-7 L 4.07407E-6 0.1556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1481E-6 -4.93827E-7 L -2.31481E-6 0.1556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2778E-6 -4.93827E-7 L -4.02778E-6 0.1556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93827E-7 L -4.16667E-7 0.1556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963E-6 -4.93827E-7 L -2.12963E-6 0.1556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8148E-6 -4.93827E-7 L 1.48148E-6 0.1556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0741E-6 -4.93827E-7 L -4.90741E-6 0.1556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7963E-6 -4.93827E-7 L 3.37963E-6 0.1556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0926E-6 -4.93827E-7 L -3.00926E-6 0.1556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018 L -4.72222E-6 0.1574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037E-6 -4.93827E-7 L -1.62037E-6 0.1556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6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98" grpId="0" animBg="1"/>
      <p:bldP spid="102" grpId="0" animBg="1"/>
      <p:bldP spid="106" grpId="0" animBg="1"/>
      <p:bldP spid="118" grpId="0" animBg="1"/>
      <p:bldP spid="122" grpId="0" animBg="1"/>
      <p:bldP spid="126" grpId="0" animBg="1"/>
      <p:bldP spid="130" grpId="0" animBg="1"/>
      <p:bldP spid="134" grpId="0" animBg="1"/>
      <p:bldP spid="138" grpId="0" animBg="1"/>
      <p:bldP spid="142" grpId="0" animBg="1"/>
      <p:bldP spid="146" grpId="0" animBg="1"/>
      <p:bldP spid="150" grpId="0" animBg="1"/>
      <p:bldP spid="154" grpId="0" animBg="1"/>
      <p:bldP spid="158" grpId="0" animBg="1"/>
      <p:bldP spid="162" grpId="0" animBg="1"/>
      <p:bldP spid="166" grpId="0" animBg="1"/>
      <p:bldP spid="170" grpId="0" animBg="1"/>
      <p:bldP spid="174" grpId="0" animBg="1"/>
      <p:bldP spid="178" grpId="0" animBg="1"/>
      <p:bldP spid="182" grpId="0" animBg="1"/>
      <p:bldP spid="186" grpId="0" animBg="1"/>
      <p:bldP spid="190" grpId="0" animBg="1"/>
      <p:bldP spid="194" grpId="0" animBg="1"/>
      <p:bldP spid="198" grpId="0" animBg="1"/>
      <p:bldP spid="202" grpId="0" animBg="1"/>
      <p:bldP spid="206" grpId="0" animBg="1"/>
      <p:bldP spid="210" grpId="0" animBg="1"/>
      <p:bldP spid="214" grpId="0" animBg="1"/>
      <p:bldP spid="218" grpId="0" animBg="1"/>
      <p:bldP spid="222" grpId="0" animBg="1"/>
      <p:bldP spid="22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146" y="3131318"/>
            <a:ext cx="4995990" cy="289993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Push mask of “alternate”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Set active mask to “main”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Execute to convergence point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Pop state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>
                <a:solidFill>
                  <a:srgbClr val="949494"/>
                </a:solidFill>
              </a:rPr>
              <a:t>Reset PC to diverge point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>
                <a:solidFill>
                  <a:srgbClr val="949494"/>
                </a:solidFill>
              </a:rPr>
              <a:t>Set active mask to “alternate”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Execute to convergence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949494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84295" y="1159948"/>
            <a:ext cx="36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32 threads per warp</a:t>
            </a:r>
            <a:endParaRPr lang="en-US" sz="20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346997" y="1565204"/>
            <a:ext cx="244112" cy="1097141"/>
            <a:chOff x="9966507" y="1743004"/>
            <a:chExt cx="244112" cy="1097141"/>
          </a:xfrm>
        </p:grpSpPr>
        <p:sp>
          <p:nvSpPr>
            <p:cNvPr id="9" name="Rectangle 8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10346997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0070036" y="1565204"/>
            <a:ext cx="244112" cy="1097141"/>
            <a:chOff x="9966507" y="1743004"/>
            <a:chExt cx="244112" cy="1097141"/>
          </a:xfrm>
        </p:grpSpPr>
        <p:sp>
          <p:nvSpPr>
            <p:cNvPr id="96" name="Rectangle 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/>
          <p:cNvSpPr/>
          <p:nvPr/>
        </p:nvSpPr>
        <p:spPr>
          <a:xfrm>
            <a:off x="1007003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793074" y="1565204"/>
            <a:ext cx="244112" cy="1097141"/>
            <a:chOff x="9966507" y="1743004"/>
            <a:chExt cx="244112" cy="1097141"/>
          </a:xfrm>
        </p:grpSpPr>
        <p:sp>
          <p:nvSpPr>
            <p:cNvPr id="100" name="Rectangle 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Oval 101"/>
          <p:cNvSpPr/>
          <p:nvPr/>
        </p:nvSpPr>
        <p:spPr>
          <a:xfrm>
            <a:off x="979307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516112" y="1565204"/>
            <a:ext cx="244112" cy="1097141"/>
            <a:chOff x="9966507" y="1743004"/>
            <a:chExt cx="244112" cy="1097141"/>
          </a:xfrm>
        </p:grpSpPr>
        <p:sp>
          <p:nvSpPr>
            <p:cNvPr id="104" name="Rectangle 1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/>
          <p:cNvSpPr/>
          <p:nvPr/>
        </p:nvSpPr>
        <p:spPr>
          <a:xfrm>
            <a:off x="951611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9239150" y="1565204"/>
            <a:ext cx="244112" cy="1097141"/>
            <a:chOff x="9966507" y="1743004"/>
            <a:chExt cx="244112" cy="1097141"/>
          </a:xfrm>
        </p:grpSpPr>
        <p:sp>
          <p:nvSpPr>
            <p:cNvPr id="116" name="Rectangle 1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Oval 117"/>
          <p:cNvSpPr/>
          <p:nvPr/>
        </p:nvSpPr>
        <p:spPr>
          <a:xfrm>
            <a:off x="923915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8962188" y="1565204"/>
            <a:ext cx="244112" cy="1097141"/>
            <a:chOff x="9966507" y="1743004"/>
            <a:chExt cx="244112" cy="1097141"/>
          </a:xfrm>
        </p:grpSpPr>
        <p:sp>
          <p:nvSpPr>
            <p:cNvPr id="120" name="Rectangle 1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/>
          <p:cNvSpPr/>
          <p:nvPr/>
        </p:nvSpPr>
        <p:spPr>
          <a:xfrm>
            <a:off x="896218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8685226" y="1565204"/>
            <a:ext cx="244112" cy="1097141"/>
            <a:chOff x="9966507" y="1743004"/>
            <a:chExt cx="244112" cy="1097141"/>
          </a:xfrm>
        </p:grpSpPr>
        <p:sp>
          <p:nvSpPr>
            <p:cNvPr id="124" name="Rectangle 1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/>
          <p:cNvSpPr/>
          <p:nvPr/>
        </p:nvSpPr>
        <p:spPr>
          <a:xfrm>
            <a:off x="868522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8408264" y="1565204"/>
            <a:ext cx="244112" cy="1097141"/>
            <a:chOff x="9966507" y="1743004"/>
            <a:chExt cx="244112" cy="1097141"/>
          </a:xfrm>
        </p:grpSpPr>
        <p:sp>
          <p:nvSpPr>
            <p:cNvPr id="128" name="Rectangle 12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Oval 129"/>
          <p:cNvSpPr/>
          <p:nvPr/>
        </p:nvSpPr>
        <p:spPr>
          <a:xfrm>
            <a:off x="840826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8131302" y="1565204"/>
            <a:ext cx="244112" cy="1097141"/>
            <a:chOff x="9966507" y="1743004"/>
            <a:chExt cx="244112" cy="1097141"/>
          </a:xfrm>
        </p:grpSpPr>
        <p:sp>
          <p:nvSpPr>
            <p:cNvPr id="132" name="Rectangle 13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Oval 133"/>
          <p:cNvSpPr/>
          <p:nvPr/>
        </p:nvSpPr>
        <p:spPr>
          <a:xfrm>
            <a:off x="813130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7854340" y="1565204"/>
            <a:ext cx="244112" cy="1097141"/>
            <a:chOff x="9966507" y="1743004"/>
            <a:chExt cx="244112" cy="1097141"/>
          </a:xfrm>
        </p:grpSpPr>
        <p:sp>
          <p:nvSpPr>
            <p:cNvPr id="136" name="Rectangle 13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Oval 137"/>
          <p:cNvSpPr/>
          <p:nvPr/>
        </p:nvSpPr>
        <p:spPr>
          <a:xfrm>
            <a:off x="785434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577378" y="1565204"/>
            <a:ext cx="244112" cy="1097141"/>
            <a:chOff x="9966507" y="1743004"/>
            <a:chExt cx="244112" cy="1097141"/>
          </a:xfrm>
        </p:grpSpPr>
        <p:sp>
          <p:nvSpPr>
            <p:cNvPr id="140" name="Rectangle 13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>
            <a:off x="757737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7300416" y="1565204"/>
            <a:ext cx="244112" cy="1097141"/>
            <a:chOff x="9966507" y="1743004"/>
            <a:chExt cx="244112" cy="1097141"/>
          </a:xfrm>
        </p:grpSpPr>
        <p:sp>
          <p:nvSpPr>
            <p:cNvPr id="144" name="Rectangle 14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Oval 145"/>
          <p:cNvSpPr/>
          <p:nvPr/>
        </p:nvSpPr>
        <p:spPr>
          <a:xfrm>
            <a:off x="7300416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7023454" y="1565204"/>
            <a:ext cx="244112" cy="1097141"/>
            <a:chOff x="9966507" y="1743004"/>
            <a:chExt cx="244112" cy="1097141"/>
          </a:xfrm>
        </p:grpSpPr>
        <p:sp>
          <p:nvSpPr>
            <p:cNvPr id="148" name="Rectangle 14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149"/>
          <p:cNvSpPr/>
          <p:nvPr/>
        </p:nvSpPr>
        <p:spPr>
          <a:xfrm>
            <a:off x="702345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6746492" y="1565204"/>
            <a:ext cx="244112" cy="1097141"/>
            <a:chOff x="9966507" y="1743004"/>
            <a:chExt cx="244112" cy="1097141"/>
          </a:xfrm>
        </p:grpSpPr>
        <p:sp>
          <p:nvSpPr>
            <p:cNvPr id="152" name="Rectangle 15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/>
          <p:cNvSpPr/>
          <p:nvPr/>
        </p:nvSpPr>
        <p:spPr>
          <a:xfrm>
            <a:off x="674649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469530" y="1565204"/>
            <a:ext cx="244112" cy="1097141"/>
            <a:chOff x="9966507" y="1743004"/>
            <a:chExt cx="244112" cy="1097141"/>
          </a:xfrm>
        </p:grpSpPr>
        <p:sp>
          <p:nvSpPr>
            <p:cNvPr id="156" name="Rectangle 15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Oval 157"/>
          <p:cNvSpPr/>
          <p:nvPr/>
        </p:nvSpPr>
        <p:spPr>
          <a:xfrm>
            <a:off x="646953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6192568" y="1565204"/>
            <a:ext cx="244112" cy="1097141"/>
            <a:chOff x="9966507" y="1743004"/>
            <a:chExt cx="244112" cy="1097141"/>
          </a:xfrm>
        </p:grpSpPr>
        <p:sp>
          <p:nvSpPr>
            <p:cNvPr id="160" name="Rectangle 15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Oval 161"/>
          <p:cNvSpPr/>
          <p:nvPr/>
        </p:nvSpPr>
        <p:spPr>
          <a:xfrm>
            <a:off x="619256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5915606" y="1565204"/>
            <a:ext cx="244112" cy="1097141"/>
            <a:chOff x="9966507" y="1743004"/>
            <a:chExt cx="244112" cy="1097141"/>
          </a:xfrm>
        </p:grpSpPr>
        <p:sp>
          <p:nvSpPr>
            <p:cNvPr id="164" name="Rectangle 16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Oval 165"/>
          <p:cNvSpPr/>
          <p:nvPr/>
        </p:nvSpPr>
        <p:spPr>
          <a:xfrm>
            <a:off x="591560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638644" y="1565204"/>
            <a:ext cx="244112" cy="1097141"/>
            <a:chOff x="9966507" y="1743004"/>
            <a:chExt cx="244112" cy="1097141"/>
          </a:xfrm>
        </p:grpSpPr>
        <p:sp>
          <p:nvSpPr>
            <p:cNvPr id="168" name="Rectangle 16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/>
          <p:cNvSpPr/>
          <p:nvPr/>
        </p:nvSpPr>
        <p:spPr>
          <a:xfrm>
            <a:off x="563864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5361682" y="1565204"/>
            <a:ext cx="244112" cy="1097141"/>
            <a:chOff x="9966507" y="1743004"/>
            <a:chExt cx="244112" cy="1097141"/>
          </a:xfrm>
        </p:grpSpPr>
        <p:sp>
          <p:nvSpPr>
            <p:cNvPr id="172" name="Rectangle 17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Oval 173"/>
          <p:cNvSpPr/>
          <p:nvPr/>
        </p:nvSpPr>
        <p:spPr>
          <a:xfrm>
            <a:off x="536168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084720" y="1565204"/>
            <a:ext cx="244112" cy="1097141"/>
            <a:chOff x="9966507" y="1743004"/>
            <a:chExt cx="244112" cy="1097141"/>
          </a:xfrm>
        </p:grpSpPr>
        <p:sp>
          <p:nvSpPr>
            <p:cNvPr id="176" name="Rectangle 17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Oval 177"/>
          <p:cNvSpPr/>
          <p:nvPr/>
        </p:nvSpPr>
        <p:spPr>
          <a:xfrm>
            <a:off x="508472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4807758" y="1565204"/>
            <a:ext cx="244112" cy="1097141"/>
            <a:chOff x="9966507" y="1743004"/>
            <a:chExt cx="244112" cy="1097141"/>
          </a:xfrm>
        </p:grpSpPr>
        <p:sp>
          <p:nvSpPr>
            <p:cNvPr id="180" name="Rectangle 17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Oval 181"/>
          <p:cNvSpPr/>
          <p:nvPr/>
        </p:nvSpPr>
        <p:spPr>
          <a:xfrm>
            <a:off x="480775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4530796" y="1565204"/>
            <a:ext cx="244112" cy="1097141"/>
            <a:chOff x="9966507" y="1743004"/>
            <a:chExt cx="244112" cy="1097141"/>
          </a:xfrm>
        </p:grpSpPr>
        <p:sp>
          <p:nvSpPr>
            <p:cNvPr id="184" name="Rectangle 18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Oval 185"/>
          <p:cNvSpPr/>
          <p:nvPr/>
        </p:nvSpPr>
        <p:spPr>
          <a:xfrm>
            <a:off x="453079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4253834" y="1565204"/>
            <a:ext cx="244112" cy="1097141"/>
            <a:chOff x="9966507" y="1743004"/>
            <a:chExt cx="244112" cy="1097141"/>
          </a:xfrm>
        </p:grpSpPr>
        <p:sp>
          <p:nvSpPr>
            <p:cNvPr id="188" name="Rectangle 18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Oval 189"/>
          <p:cNvSpPr/>
          <p:nvPr/>
        </p:nvSpPr>
        <p:spPr>
          <a:xfrm>
            <a:off x="425383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3976872" y="1565204"/>
            <a:ext cx="244112" cy="1097141"/>
            <a:chOff x="9966507" y="1743004"/>
            <a:chExt cx="244112" cy="1097141"/>
          </a:xfrm>
        </p:grpSpPr>
        <p:sp>
          <p:nvSpPr>
            <p:cNvPr id="192" name="Rectangle 19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Oval 193"/>
          <p:cNvSpPr/>
          <p:nvPr/>
        </p:nvSpPr>
        <p:spPr>
          <a:xfrm>
            <a:off x="397687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3699910" y="1565204"/>
            <a:ext cx="244112" cy="1097141"/>
            <a:chOff x="9966507" y="1743004"/>
            <a:chExt cx="244112" cy="1097141"/>
          </a:xfrm>
        </p:grpSpPr>
        <p:sp>
          <p:nvSpPr>
            <p:cNvPr id="196" name="Rectangle 1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/>
          <p:cNvSpPr/>
          <p:nvPr/>
        </p:nvSpPr>
        <p:spPr>
          <a:xfrm>
            <a:off x="369991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9" name="Group 198"/>
          <p:cNvGrpSpPr/>
          <p:nvPr/>
        </p:nvGrpSpPr>
        <p:grpSpPr>
          <a:xfrm>
            <a:off x="3422948" y="1565204"/>
            <a:ext cx="244112" cy="1097141"/>
            <a:chOff x="9966507" y="1743004"/>
            <a:chExt cx="244112" cy="1097141"/>
          </a:xfrm>
        </p:grpSpPr>
        <p:sp>
          <p:nvSpPr>
            <p:cNvPr id="200" name="Rectangle 1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Oval 201"/>
          <p:cNvSpPr/>
          <p:nvPr/>
        </p:nvSpPr>
        <p:spPr>
          <a:xfrm>
            <a:off x="342294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145986" y="1565204"/>
            <a:ext cx="244112" cy="1097141"/>
            <a:chOff x="9966507" y="1743004"/>
            <a:chExt cx="244112" cy="1097141"/>
          </a:xfrm>
        </p:grpSpPr>
        <p:sp>
          <p:nvSpPr>
            <p:cNvPr id="204" name="Rectangle 2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Oval 205"/>
          <p:cNvSpPr/>
          <p:nvPr/>
        </p:nvSpPr>
        <p:spPr>
          <a:xfrm>
            <a:off x="314598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869024" y="1565204"/>
            <a:ext cx="244112" cy="1097141"/>
            <a:chOff x="9966507" y="1743004"/>
            <a:chExt cx="244112" cy="1097141"/>
          </a:xfrm>
        </p:grpSpPr>
        <p:sp>
          <p:nvSpPr>
            <p:cNvPr id="208" name="Rectangle 20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Oval 209"/>
          <p:cNvSpPr/>
          <p:nvPr/>
        </p:nvSpPr>
        <p:spPr>
          <a:xfrm>
            <a:off x="286902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2592062" y="1565204"/>
            <a:ext cx="244112" cy="1097141"/>
            <a:chOff x="9966507" y="1743004"/>
            <a:chExt cx="244112" cy="1097141"/>
          </a:xfrm>
        </p:grpSpPr>
        <p:sp>
          <p:nvSpPr>
            <p:cNvPr id="212" name="Rectangle 21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Oval 213"/>
          <p:cNvSpPr/>
          <p:nvPr/>
        </p:nvSpPr>
        <p:spPr>
          <a:xfrm>
            <a:off x="2592062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2315100" y="1565204"/>
            <a:ext cx="244112" cy="1097141"/>
            <a:chOff x="9966507" y="1743004"/>
            <a:chExt cx="244112" cy="1097141"/>
          </a:xfrm>
        </p:grpSpPr>
        <p:sp>
          <p:nvSpPr>
            <p:cNvPr id="216" name="Rectangle 2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Oval 217"/>
          <p:cNvSpPr/>
          <p:nvPr/>
        </p:nvSpPr>
        <p:spPr>
          <a:xfrm>
            <a:off x="231510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2038138" y="1565204"/>
            <a:ext cx="244112" cy="1097141"/>
            <a:chOff x="9966507" y="1743004"/>
            <a:chExt cx="244112" cy="1097141"/>
          </a:xfrm>
        </p:grpSpPr>
        <p:sp>
          <p:nvSpPr>
            <p:cNvPr id="220" name="Rectangle 2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Oval 221"/>
          <p:cNvSpPr/>
          <p:nvPr/>
        </p:nvSpPr>
        <p:spPr>
          <a:xfrm>
            <a:off x="203813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761176" y="1565204"/>
            <a:ext cx="244112" cy="1097141"/>
            <a:chOff x="9966507" y="1743004"/>
            <a:chExt cx="244112" cy="1097141"/>
          </a:xfrm>
        </p:grpSpPr>
        <p:sp>
          <p:nvSpPr>
            <p:cNvPr id="224" name="Rectangle 2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Oval 225"/>
          <p:cNvSpPr/>
          <p:nvPr/>
        </p:nvSpPr>
        <p:spPr>
          <a:xfrm>
            <a:off x="176117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6383" y="1668427"/>
            <a:ext cx="1368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(p) BRA L4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77378" y="3131318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0x51080E00</a:t>
            </a:r>
            <a:endParaRPr lang="en-US" dirty="0"/>
          </a:p>
        </p:txBody>
      </p:sp>
      <p:sp>
        <p:nvSpPr>
          <p:cNvPr id="260" name="Rectangle 259"/>
          <p:cNvSpPr/>
          <p:nvPr/>
        </p:nvSpPr>
        <p:spPr>
          <a:xfrm>
            <a:off x="7573395" y="3523555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0xFFFFFFFF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01134" y="3891973"/>
            <a:ext cx="739306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Stack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8453358" y="4921605"/>
            <a:ext cx="832280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Active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7573394" y="4506163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0xFFFFFFFF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86910" y="191386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BRA</a:t>
            </a:r>
            <a:endParaRPr lang="en-US" sz="1200" dirty="0"/>
          </a:p>
        </p:txBody>
      </p:sp>
      <p:sp>
        <p:nvSpPr>
          <p:cNvPr id="264" name="Rectangle 263"/>
          <p:cNvSpPr/>
          <p:nvPr/>
        </p:nvSpPr>
        <p:spPr>
          <a:xfrm>
            <a:off x="9286910" y="1027761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9789307" y="625927"/>
            <a:ext cx="461383" cy="2977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8777767" y="625927"/>
            <a:ext cx="461383" cy="297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2"/>
            <a:endCxn id="265" idx="0"/>
          </p:cNvCxnSpPr>
          <p:nvPr/>
        </p:nvCxnSpPr>
        <p:spPr>
          <a:xfrm>
            <a:off x="9517602" y="489098"/>
            <a:ext cx="502397" cy="136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266" idx="0"/>
          </p:cNvCxnSpPr>
          <p:nvPr/>
        </p:nvCxnSpPr>
        <p:spPr>
          <a:xfrm flipH="1">
            <a:off x="9008459" y="489098"/>
            <a:ext cx="509143" cy="136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66" idx="2"/>
            <a:endCxn id="264" idx="0"/>
          </p:cNvCxnSpPr>
          <p:nvPr/>
        </p:nvCxnSpPr>
        <p:spPr>
          <a:xfrm>
            <a:off x="9008459" y="923639"/>
            <a:ext cx="509143" cy="1041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65" idx="2"/>
            <a:endCxn id="264" idx="0"/>
          </p:cNvCxnSpPr>
          <p:nvPr/>
        </p:nvCxnSpPr>
        <p:spPr>
          <a:xfrm flipH="1">
            <a:off x="9517602" y="923639"/>
            <a:ext cx="502397" cy="1041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9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146" y="3131318"/>
            <a:ext cx="4995990" cy="289993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Push mask of “alternate”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Set active mask to “main”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Execute to convergence point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Pop state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/>
              <a:t>Reset PC to diverge point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/>
              <a:t>Set active mask to “alternate”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Execute to convergence point</a:t>
            </a:r>
          </a:p>
          <a:p>
            <a:pPr lvl="1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84295" y="1159948"/>
            <a:ext cx="36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32 threads per warp</a:t>
            </a:r>
            <a:endParaRPr lang="en-US" sz="20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346997" y="1565204"/>
            <a:ext cx="244112" cy="1097141"/>
            <a:chOff x="9966507" y="1743004"/>
            <a:chExt cx="244112" cy="1097141"/>
          </a:xfrm>
        </p:grpSpPr>
        <p:sp>
          <p:nvSpPr>
            <p:cNvPr id="9" name="Rectangle 8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10346997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0070036" y="1565204"/>
            <a:ext cx="244112" cy="1097141"/>
            <a:chOff x="9966507" y="1743004"/>
            <a:chExt cx="244112" cy="1097141"/>
          </a:xfrm>
        </p:grpSpPr>
        <p:sp>
          <p:nvSpPr>
            <p:cNvPr id="96" name="Rectangle 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/>
          <p:cNvSpPr/>
          <p:nvPr/>
        </p:nvSpPr>
        <p:spPr>
          <a:xfrm>
            <a:off x="1007003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793074" y="1565204"/>
            <a:ext cx="244112" cy="1097141"/>
            <a:chOff x="9966507" y="1743004"/>
            <a:chExt cx="244112" cy="1097141"/>
          </a:xfrm>
        </p:grpSpPr>
        <p:sp>
          <p:nvSpPr>
            <p:cNvPr id="100" name="Rectangle 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Oval 101"/>
          <p:cNvSpPr/>
          <p:nvPr/>
        </p:nvSpPr>
        <p:spPr>
          <a:xfrm>
            <a:off x="979307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516112" y="1565204"/>
            <a:ext cx="244112" cy="1097141"/>
            <a:chOff x="9966507" y="1743004"/>
            <a:chExt cx="244112" cy="1097141"/>
          </a:xfrm>
        </p:grpSpPr>
        <p:sp>
          <p:nvSpPr>
            <p:cNvPr id="104" name="Rectangle 1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/>
          <p:cNvSpPr/>
          <p:nvPr/>
        </p:nvSpPr>
        <p:spPr>
          <a:xfrm>
            <a:off x="951611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9239150" y="1565204"/>
            <a:ext cx="244112" cy="1097141"/>
            <a:chOff x="9966507" y="1743004"/>
            <a:chExt cx="244112" cy="1097141"/>
          </a:xfrm>
        </p:grpSpPr>
        <p:sp>
          <p:nvSpPr>
            <p:cNvPr id="116" name="Rectangle 1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Oval 117"/>
          <p:cNvSpPr/>
          <p:nvPr/>
        </p:nvSpPr>
        <p:spPr>
          <a:xfrm>
            <a:off x="923915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8962188" y="1565204"/>
            <a:ext cx="244112" cy="1097141"/>
            <a:chOff x="9966507" y="1743004"/>
            <a:chExt cx="244112" cy="1097141"/>
          </a:xfrm>
        </p:grpSpPr>
        <p:sp>
          <p:nvSpPr>
            <p:cNvPr id="120" name="Rectangle 1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/>
          <p:cNvSpPr/>
          <p:nvPr/>
        </p:nvSpPr>
        <p:spPr>
          <a:xfrm>
            <a:off x="896218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8685226" y="1565204"/>
            <a:ext cx="244112" cy="1097141"/>
            <a:chOff x="9966507" y="1743004"/>
            <a:chExt cx="244112" cy="1097141"/>
          </a:xfrm>
        </p:grpSpPr>
        <p:sp>
          <p:nvSpPr>
            <p:cNvPr id="124" name="Rectangle 1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/>
          <p:cNvSpPr/>
          <p:nvPr/>
        </p:nvSpPr>
        <p:spPr>
          <a:xfrm>
            <a:off x="868522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8408264" y="1565204"/>
            <a:ext cx="244112" cy="1097141"/>
            <a:chOff x="9966507" y="1743004"/>
            <a:chExt cx="244112" cy="1097141"/>
          </a:xfrm>
        </p:grpSpPr>
        <p:sp>
          <p:nvSpPr>
            <p:cNvPr id="128" name="Rectangle 12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Oval 129"/>
          <p:cNvSpPr/>
          <p:nvPr/>
        </p:nvSpPr>
        <p:spPr>
          <a:xfrm>
            <a:off x="840826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8131302" y="1565204"/>
            <a:ext cx="244112" cy="1097141"/>
            <a:chOff x="9966507" y="1743004"/>
            <a:chExt cx="244112" cy="1097141"/>
          </a:xfrm>
        </p:grpSpPr>
        <p:sp>
          <p:nvSpPr>
            <p:cNvPr id="132" name="Rectangle 13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Oval 133"/>
          <p:cNvSpPr/>
          <p:nvPr/>
        </p:nvSpPr>
        <p:spPr>
          <a:xfrm>
            <a:off x="813130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7854340" y="1565204"/>
            <a:ext cx="244112" cy="1097141"/>
            <a:chOff x="9966507" y="1743004"/>
            <a:chExt cx="244112" cy="1097141"/>
          </a:xfrm>
        </p:grpSpPr>
        <p:sp>
          <p:nvSpPr>
            <p:cNvPr id="136" name="Rectangle 13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Oval 137"/>
          <p:cNvSpPr/>
          <p:nvPr/>
        </p:nvSpPr>
        <p:spPr>
          <a:xfrm>
            <a:off x="785434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577378" y="1565204"/>
            <a:ext cx="244112" cy="1097141"/>
            <a:chOff x="9966507" y="1743004"/>
            <a:chExt cx="244112" cy="1097141"/>
          </a:xfrm>
        </p:grpSpPr>
        <p:sp>
          <p:nvSpPr>
            <p:cNvPr id="140" name="Rectangle 13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>
            <a:off x="757737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7300416" y="1565204"/>
            <a:ext cx="244112" cy="1097141"/>
            <a:chOff x="9966507" y="1743004"/>
            <a:chExt cx="244112" cy="1097141"/>
          </a:xfrm>
        </p:grpSpPr>
        <p:sp>
          <p:nvSpPr>
            <p:cNvPr id="144" name="Rectangle 14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Oval 145"/>
          <p:cNvSpPr/>
          <p:nvPr/>
        </p:nvSpPr>
        <p:spPr>
          <a:xfrm>
            <a:off x="7300416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7023454" y="1565204"/>
            <a:ext cx="244112" cy="1097141"/>
            <a:chOff x="9966507" y="1743004"/>
            <a:chExt cx="244112" cy="1097141"/>
          </a:xfrm>
        </p:grpSpPr>
        <p:sp>
          <p:nvSpPr>
            <p:cNvPr id="148" name="Rectangle 14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149"/>
          <p:cNvSpPr/>
          <p:nvPr/>
        </p:nvSpPr>
        <p:spPr>
          <a:xfrm>
            <a:off x="702345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6746492" y="1565204"/>
            <a:ext cx="244112" cy="1097141"/>
            <a:chOff x="9966507" y="1743004"/>
            <a:chExt cx="244112" cy="1097141"/>
          </a:xfrm>
        </p:grpSpPr>
        <p:sp>
          <p:nvSpPr>
            <p:cNvPr id="152" name="Rectangle 15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/>
          <p:cNvSpPr/>
          <p:nvPr/>
        </p:nvSpPr>
        <p:spPr>
          <a:xfrm>
            <a:off x="674649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469530" y="1565204"/>
            <a:ext cx="244112" cy="1097141"/>
            <a:chOff x="9966507" y="1743004"/>
            <a:chExt cx="244112" cy="1097141"/>
          </a:xfrm>
        </p:grpSpPr>
        <p:sp>
          <p:nvSpPr>
            <p:cNvPr id="156" name="Rectangle 15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Oval 157"/>
          <p:cNvSpPr/>
          <p:nvPr/>
        </p:nvSpPr>
        <p:spPr>
          <a:xfrm>
            <a:off x="646953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6192568" y="1565204"/>
            <a:ext cx="244112" cy="1097141"/>
            <a:chOff x="9966507" y="1743004"/>
            <a:chExt cx="244112" cy="1097141"/>
          </a:xfrm>
        </p:grpSpPr>
        <p:sp>
          <p:nvSpPr>
            <p:cNvPr id="160" name="Rectangle 15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Oval 161"/>
          <p:cNvSpPr/>
          <p:nvPr/>
        </p:nvSpPr>
        <p:spPr>
          <a:xfrm>
            <a:off x="619256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5915606" y="1565204"/>
            <a:ext cx="244112" cy="1097141"/>
            <a:chOff x="9966507" y="1743004"/>
            <a:chExt cx="244112" cy="1097141"/>
          </a:xfrm>
        </p:grpSpPr>
        <p:sp>
          <p:nvSpPr>
            <p:cNvPr id="164" name="Rectangle 16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Oval 165"/>
          <p:cNvSpPr/>
          <p:nvPr/>
        </p:nvSpPr>
        <p:spPr>
          <a:xfrm>
            <a:off x="591560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638644" y="1565204"/>
            <a:ext cx="244112" cy="1097141"/>
            <a:chOff x="9966507" y="1743004"/>
            <a:chExt cx="244112" cy="1097141"/>
          </a:xfrm>
        </p:grpSpPr>
        <p:sp>
          <p:nvSpPr>
            <p:cNvPr id="168" name="Rectangle 16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/>
          <p:cNvSpPr/>
          <p:nvPr/>
        </p:nvSpPr>
        <p:spPr>
          <a:xfrm>
            <a:off x="563864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5361682" y="1565204"/>
            <a:ext cx="244112" cy="1097141"/>
            <a:chOff x="9966507" y="1743004"/>
            <a:chExt cx="244112" cy="1097141"/>
          </a:xfrm>
        </p:grpSpPr>
        <p:sp>
          <p:nvSpPr>
            <p:cNvPr id="172" name="Rectangle 17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Oval 173"/>
          <p:cNvSpPr/>
          <p:nvPr/>
        </p:nvSpPr>
        <p:spPr>
          <a:xfrm>
            <a:off x="536168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084720" y="1565204"/>
            <a:ext cx="244112" cy="1097141"/>
            <a:chOff x="9966507" y="1743004"/>
            <a:chExt cx="244112" cy="1097141"/>
          </a:xfrm>
        </p:grpSpPr>
        <p:sp>
          <p:nvSpPr>
            <p:cNvPr id="176" name="Rectangle 17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Oval 177"/>
          <p:cNvSpPr/>
          <p:nvPr/>
        </p:nvSpPr>
        <p:spPr>
          <a:xfrm>
            <a:off x="508472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4807758" y="1565204"/>
            <a:ext cx="244112" cy="1097141"/>
            <a:chOff x="9966507" y="1743004"/>
            <a:chExt cx="244112" cy="1097141"/>
          </a:xfrm>
        </p:grpSpPr>
        <p:sp>
          <p:nvSpPr>
            <p:cNvPr id="180" name="Rectangle 17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Oval 181"/>
          <p:cNvSpPr/>
          <p:nvPr/>
        </p:nvSpPr>
        <p:spPr>
          <a:xfrm>
            <a:off x="480775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4530796" y="1565204"/>
            <a:ext cx="244112" cy="1097141"/>
            <a:chOff x="9966507" y="1743004"/>
            <a:chExt cx="244112" cy="1097141"/>
          </a:xfrm>
        </p:grpSpPr>
        <p:sp>
          <p:nvSpPr>
            <p:cNvPr id="184" name="Rectangle 18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Oval 185"/>
          <p:cNvSpPr/>
          <p:nvPr/>
        </p:nvSpPr>
        <p:spPr>
          <a:xfrm>
            <a:off x="453079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4253834" y="1565204"/>
            <a:ext cx="244112" cy="1097141"/>
            <a:chOff x="9966507" y="1743004"/>
            <a:chExt cx="244112" cy="1097141"/>
          </a:xfrm>
        </p:grpSpPr>
        <p:sp>
          <p:nvSpPr>
            <p:cNvPr id="188" name="Rectangle 18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Oval 189"/>
          <p:cNvSpPr/>
          <p:nvPr/>
        </p:nvSpPr>
        <p:spPr>
          <a:xfrm>
            <a:off x="425383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3976872" y="1565204"/>
            <a:ext cx="244112" cy="1097141"/>
            <a:chOff x="9966507" y="1743004"/>
            <a:chExt cx="244112" cy="1097141"/>
          </a:xfrm>
        </p:grpSpPr>
        <p:sp>
          <p:nvSpPr>
            <p:cNvPr id="192" name="Rectangle 19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Oval 193"/>
          <p:cNvSpPr/>
          <p:nvPr/>
        </p:nvSpPr>
        <p:spPr>
          <a:xfrm>
            <a:off x="397687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3699910" y="1565204"/>
            <a:ext cx="244112" cy="1097141"/>
            <a:chOff x="9966507" y="1743004"/>
            <a:chExt cx="244112" cy="1097141"/>
          </a:xfrm>
        </p:grpSpPr>
        <p:sp>
          <p:nvSpPr>
            <p:cNvPr id="196" name="Rectangle 1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/>
          <p:cNvSpPr/>
          <p:nvPr/>
        </p:nvSpPr>
        <p:spPr>
          <a:xfrm>
            <a:off x="369991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9" name="Group 198"/>
          <p:cNvGrpSpPr/>
          <p:nvPr/>
        </p:nvGrpSpPr>
        <p:grpSpPr>
          <a:xfrm>
            <a:off x="3422948" y="1565204"/>
            <a:ext cx="244112" cy="1097141"/>
            <a:chOff x="9966507" y="1743004"/>
            <a:chExt cx="244112" cy="1097141"/>
          </a:xfrm>
        </p:grpSpPr>
        <p:sp>
          <p:nvSpPr>
            <p:cNvPr id="200" name="Rectangle 1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Oval 201"/>
          <p:cNvSpPr/>
          <p:nvPr/>
        </p:nvSpPr>
        <p:spPr>
          <a:xfrm>
            <a:off x="342294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145986" y="1565204"/>
            <a:ext cx="244112" cy="1097141"/>
            <a:chOff x="9966507" y="1743004"/>
            <a:chExt cx="244112" cy="1097141"/>
          </a:xfrm>
        </p:grpSpPr>
        <p:sp>
          <p:nvSpPr>
            <p:cNvPr id="204" name="Rectangle 2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Oval 205"/>
          <p:cNvSpPr/>
          <p:nvPr/>
        </p:nvSpPr>
        <p:spPr>
          <a:xfrm>
            <a:off x="314598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869024" y="1565204"/>
            <a:ext cx="244112" cy="1097141"/>
            <a:chOff x="9966507" y="1743004"/>
            <a:chExt cx="244112" cy="1097141"/>
          </a:xfrm>
        </p:grpSpPr>
        <p:sp>
          <p:nvSpPr>
            <p:cNvPr id="208" name="Rectangle 20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Oval 209"/>
          <p:cNvSpPr/>
          <p:nvPr/>
        </p:nvSpPr>
        <p:spPr>
          <a:xfrm>
            <a:off x="286902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2592062" y="1565204"/>
            <a:ext cx="244112" cy="1097141"/>
            <a:chOff x="9966507" y="1743004"/>
            <a:chExt cx="244112" cy="1097141"/>
          </a:xfrm>
        </p:grpSpPr>
        <p:sp>
          <p:nvSpPr>
            <p:cNvPr id="212" name="Rectangle 21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Oval 213"/>
          <p:cNvSpPr/>
          <p:nvPr/>
        </p:nvSpPr>
        <p:spPr>
          <a:xfrm>
            <a:off x="2592062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2315100" y="1565204"/>
            <a:ext cx="244112" cy="1097141"/>
            <a:chOff x="9966507" y="1743004"/>
            <a:chExt cx="244112" cy="1097141"/>
          </a:xfrm>
        </p:grpSpPr>
        <p:sp>
          <p:nvSpPr>
            <p:cNvPr id="216" name="Rectangle 2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Oval 217"/>
          <p:cNvSpPr/>
          <p:nvPr/>
        </p:nvSpPr>
        <p:spPr>
          <a:xfrm>
            <a:off x="231510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2038138" y="1565204"/>
            <a:ext cx="244112" cy="1097141"/>
            <a:chOff x="9966507" y="1743004"/>
            <a:chExt cx="244112" cy="1097141"/>
          </a:xfrm>
        </p:grpSpPr>
        <p:sp>
          <p:nvSpPr>
            <p:cNvPr id="220" name="Rectangle 2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Oval 221"/>
          <p:cNvSpPr/>
          <p:nvPr/>
        </p:nvSpPr>
        <p:spPr>
          <a:xfrm>
            <a:off x="203813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761176" y="1565204"/>
            <a:ext cx="244112" cy="1097141"/>
            <a:chOff x="9966507" y="1743004"/>
            <a:chExt cx="244112" cy="1097141"/>
          </a:xfrm>
        </p:grpSpPr>
        <p:sp>
          <p:nvSpPr>
            <p:cNvPr id="224" name="Rectangle 2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Oval 225"/>
          <p:cNvSpPr/>
          <p:nvPr/>
        </p:nvSpPr>
        <p:spPr>
          <a:xfrm>
            <a:off x="176117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6383" y="1668427"/>
            <a:ext cx="1368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(p) BRA L4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77378" y="3131318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0x51080E00</a:t>
            </a:r>
            <a:endParaRPr lang="en-US" dirty="0"/>
          </a:p>
        </p:txBody>
      </p:sp>
      <p:sp>
        <p:nvSpPr>
          <p:cNvPr id="260" name="Rectangle 259"/>
          <p:cNvSpPr/>
          <p:nvPr/>
        </p:nvSpPr>
        <p:spPr>
          <a:xfrm>
            <a:off x="7573395" y="3523555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0xFFFFFFFF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01134" y="3891973"/>
            <a:ext cx="739306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Stack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8453358" y="4921605"/>
            <a:ext cx="832280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Active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7573394" y="4506163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0xAEF7F1FF</a:t>
            </a:r>
            <a:endParaRPr lang="en-US" dirty="0"/>
          </a:p>
        </p:txBody>
      </p:sp>
      <p:sp>
        <p:nvSpPr>
          <p:cNvPr id="228" name="Rectangle 227"/>
          <p:cNvSpPr/>
          <p:nvPr/>
        </p:nvSpPr>
        <p:spPr>
          <a:xfrm>
            <a:off x="9286910" y="191386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BRA</a:t>
            </a:r>
            <a:endParaRPr lang="en-US" sz="1200" dirty="0"/>
          </a:p>
        </p:txBody>
      </p:sp>
      <p:sp>
        <p:nvSpPr>
          <p:cNvPr id="229" name="Rectangle 228"/>
          <p:cNvSpPr/>
          <p:nvPr/>
        </p:nvSpPr>
        <p:spPr>
          <a:xfrm>
            <a:off x="9286910" y="1027761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9789307" y="625927"/>
            <a:ext cx="461383" cy="2977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8777767" y="625927"/>
            <a:ext cx="461383" cy="297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/>
          <p:cNvCxnSpPr>
            <a:stCxn id="228" idx="2"/>
            <a:endCxn id="230" idx="0"/>
          </p:cNvCxnSpPr>
          <p:nvPr/>
        </p:nvCxnSpPr>
        <p:spPr>
          <a:xfrm>
            <a:off x="9517602" y="489098"/>
            <a:ext cx="502397" cy="136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230" idx="2"/>
            <a:endCxn id="229" idx="0"/>
          </p:cNvCxnSpPr>
          <p:nvPr/>
        </p:nvCxnSpPr>
        <p:spPr>
          <a:xfrm flipH="1">
            <a:off x="9517602" y="923639"/>
            <a:ext cx="502397" cy="1041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10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146" y="3131318"/>
            <a:ext cx="4995990" cy="289993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Push mask of “alternate”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Set active mask to “main”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Execute to convergence point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Pop state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>
                <a:solidFill>
                  <a:srgbClr val="949494"/>
                </a:solidFill>
              </a:rPr>
              <a:t>Reset PC to diverge point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>
                <a:solidFill>
                  <a:srgbClr val="949494"/>
                </a:solidFill>
              </a:rPr>
              <a:t>Set active mask to “alternate”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Execute to convergence point</a:t>
            </a:r>
          </a:p>
          <a:p>
            <a:pPr lvl="1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84295" y="1159948"/>
            <a:ext cx="36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32 threads per warp</a:t>
            </a:r>
            <a:endParaRPr lang="en-US" sz="20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346997" y="1565204"/>
            <a:ext cx="244112" cy="1097141"/>
            <a:chOff x="9966507" y="1743004"/>
            <a:chExt cx="244112" cy="1097141"/>
          </a:xfrm>
        </p:grpSpPr>
        <p:sp>
          <p:nvSpPr>
            <p:cNvPr id="9" name="Rectangle 8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10346997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0070036" y="1565204"/>
            <a:ext cx="244112" cy="1097141"/>
            <a:chOff x="9966507" y="1743004"/>
            <a:chExt cx="244112" cy="1097141"/>
          </a:xfrm>
        </p:grpSpPr>
        <p:sp>
          <p:nvSpPr>
            <p:cNvPr id="96" name="Rectangle 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/>
          <p:cNvSpPr/>
          <p:nvPr/>
        </p:nvSpPr>
        <p:spPr>
          <a:xfrm>
            <a:off x="1007003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793074" y="1565204"/>
            <a:ext cx="244112" cy="1097141"/>
            <a:chOff x="9966507" y="1743004"/>
            <a:chExt cx="244112" cy="1097141"/>
          </a:xfrm>
        </p:grpSpPr>
        <p:sp>
          <p:nvSpPr>
            <p:cNvPr id="100" name="Rectangle 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Oval 101"/>
          <p:cNvSpPr/>
          <p:nvPr/>
        </p:nvSpPr>
        <p:spPr>
          <a:xfrm>
            <a:off x="979307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516112" y="1565204"/>
            <a:ext cx="244112" cy="1097141"/>
            <a:chOff x="9966507" y="1743004"/>
            <a:chExt cx="244112" cy="1097141"/>
          </a:xfrm>
        </p:grpSpPr>
        <p:sp>
          <p:nvSpPr>
            <p:cNvPr id="104" name="Rectangle 1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/>
          <p:cNvSpPr/>
          <p:nvPr/>
        </p:nvSpPr>
        <p:spPr>
          <a:xfrm>
            <a:off x="951611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9239150" y="1565204"/>
            <a:ext cx="244112" cy="1097141"/>
            <a:chOff x="9966507" y="1743004"/>
            <a:chExt cx="244112" cy="1097141"/>
          </a:xfrm>
        </p:grpSpPr>
        <p:sp>
          <p:nvSpPr>
            <p:cNvPr id="116" name="Rectangle 1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Oval 117"/>
          <p:cNvSpPr/>
          <p:nvPr/>
        </p:nvSpPr>
        <p:spPr>
          <a:xfrm>
            <a:off x="923915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8962188" y="1565204"/>
            <a:ext cx="244112" cy="1097141"/>
            <a:chOff x="9966507" y="1743004"/>
            <a:chExt cx="244112" cy="1097141"/>
          </a:xfrm>
        </p:grpSpPr>
        <p:sp>
          <p:nvSpPr>
            <p:cNvPr id="120" name="Rectangle 1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/>
          <p:cNvSpPr/>
          <p:nvPr/>
        </p:nvSpPr>
        <p:spPr>
          <a:xfrm>
            <a:off x="896218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8685226" y="1565204"/>
            <a:ext cx="244112" cy="1097141"/>
            <a:chOff x="9966507" y="1743004"/>
            <a:chExt cx="244112" cy="1097141"/>
          </a:xfrm>
        </p:grpSpPr>
        <p:sp>
          <p:nvSpPr>
            <p:cNvPr id="124" name="Rectangle 1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/>
          <p:cNvSpPr/>
          <p:nvPr/>
        </p:nvSpPr>
        <p:spPr>
          <a:xfrm>
            <a:off x="868522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8408264" y="1565204"/>
            <a:ext cx="244112" cy="1097141"/>
            <a:chOff x="9966507" y="1743004"/>
            <a:chExt cx="244112" cy="1097141"/>
          </a:xfrm>
        </p:grpSpPr>
        <p:sp>
          <p:nvSpPr>
            <p:cNvPr id="128" name="Rectangle 12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Oval 129"/>
          <p:cNvSpPr/>
          <p:nvPr/>
        </p:nvSpPr>
        <p:spPr>
          <a:xfrm>
            <a:off x="840826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8131302" y="1565204"/>
            <a:ext cx="244112" cy="1097141"/>
            <a:chOff x="9966507" y="1743004"/>
            <a:chExt cx="244112" cy="1097141"/>
          </a:xfrm>
        </p:grpSpPr>
        <p:sp>
          <p:nvSpPr>
            <p:cNvPr id="132" name="Rectangle 13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Oval 133"/>
          <p:cNvSpPr/>
          <p:nvPr/>
        </p:nvSpPr>
        <p:spPr>
          <a:xfrm>
            <a:off x="813130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7854340" y="1565204"/>
            <a:ext cx="244112" cy="1097141"/>
            <a:chOff x="9966507" y="1743004"/>
            <a:chExt cx="244112" cy="1097141"/>
          </a:xfrm>
        </p:grpSpPr>
        <p:sp>
          <p:nvSpPr>
            <p:cNvPr id="136" name="Rectangle 13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Oval 137"/>
          <p:cNvSpPr/>
          <p:nvPr/>
        </p:nvSpPr>
        <p:spPr>
          <a:xfrm>
            <a:off x="785434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577378" y="1565204"/>
            <a:ext cx="244112" cy="1097141"/>
            <a:chOff x="9966507" y="1743004"/>
            <a:chExt cx="244112" cy="1097141"/>
          </a:xfrm>
        </p:grpSpPr>
        <p:sp>
          <p:nvSpPr>
            <p:cNvPr id="140" name="Rectangle 13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>
            <a:off x="757737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7300416" y="1565204"/>
            <a:ext cx="244112" cy="1097141"/>
            <a:chOff x="9966507" y="1743004"/>
            <a:chExt cx="244112" cy="1097141"/>
          </a:xfrm>
        </p:grpSpPr>
        <p:sp>
          <p:nvSpPr>
            <p:cNvPr id="144" name="Rectangle 14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Oval 145"/>
          <p:cNvSpPr/>
          <p:nvPr/>
        </p:nvSpPr>
        <p:spPr>
          <a:xfrm>
            <a:off x="7300416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7023454" y="1565204"/>
            <a:ext cx="244112" cy="1097141"/>
            <a:chOff x="9966507" y="1743004"/>
            <a:chExt cx="244112" cy="1097141"/>
          </a:xfrm>
        </p:grpSpPr>
        <p:sp>
          <p:nvSpPr>
            <p:cNvPr id="148" name="Rectangle 14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149"/>
          <p:cNvSpPr/>
          <p:nvPr/>
        </p:nvSpPr>
        <p:spPr>
          <a:xfrm>
            <a:off x="702345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6746492" y="1565204"/>
            <a:ext cx="244112" cy="1097141"/>
            <a:chOff x="9966507" y="1743004"/>
            <a:chExt cx="244112" cy="1097141"/>
          </a:xfrm>
        </p:grpSpPr>
        <p:sp>
          <p:nvSpPr>
            <p:cNvPr id="152" name="Rectangle 15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/>
          <p:cNvSpPr/>
          <p:nvPr/>
        </p:nvSpPr>
        <p:spPr>
          <a:xfrm>
            <a:off x="674649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469530" y="1565204"/>
            <a:ext cx="244112" cy="1097141"/>
            <a:chOff x="9966507" y="1743004"/>
            <a:chExt cx="244112" cy="1097141"/>
          </a:xfrm>
        </p:grpSpPr>
        <p:sp>
          <p:nvSpPr>
            <p:cNvPr id="156" name="Rectangle 15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Oval 157"/>
          <p:cNvSpPr/>
          <p:nvPr/>
        </p:nvSpPr>
        <p:spPr>
          <a:xfrm>
            <a:off x="646953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6192568" y="1565204"/>
            <a:ext cx="244112" cy="1097141"/>
            <a:chOff x="9966507" y="1743004"/>
            <a:chExt cx="244112" cy="1097141"/>
          </a:xfrm>
        </p:grpSpPr>
        <p:sp>
          <p:nvSpPr>
            <p:cNvPr id="160" name="Rectangle 15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Oval 161"/>
          <p:cNvSpPr/>
          <p:nvPr/>
        </p:nvSpPr>
        <p:spPr>
          <a:xfrm>
            <a:off x="619256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5915606" y="1565204"/>
            <a:ext cx="244112" cy="1097141"/>
            <a:chOff x="9966507" y="1743004"/>
            <a:chExt cx="244112" cy="1097141"/>
          </a:xfrm>
        </p:grpSpPr>
        <p:sp>
          <p:nvSpPr>
            <p:cNvPr id="164" name="Rectangle 16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Oval 165"/>
          <p:cNvSpPr/>
          <p:nvPr/>
        </p:nvSpPr>
        <p:spPr>
          <a:xfrm>
            <a:off x="591560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638644" y="1565204"/>
            <a:ext cx="244112" cy="1097141"/>
            <a:chOff x="9966507" y="1743004"/>
            <a:chExt cx="244112" cy="1097141"/>
          </a:xfrm>
        </p:grpSpPr>
        <p:sp>
          <p:nvSpPr>
            <p:cNvPr id="168" name="Rectangle 16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/>
          <p:cNvSpPr/>
          <p:nvPr/>
        </p:nvSpPr>
        <p:spPr>
          <a:xfrm>
            <a:off x="563864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5361682" y="1565204"/>
            <a:ext cx="244112" cy="1097141"/>
            <a:chOff x="9966507" y="1743004"/>
            <a:chExt cx="244112" cy="1097141"/>
          </a:xfrm>
        </p:grpSpPr>
        <p:sp>
          <p:nvSpPr>
            <p:cNvPr id="172" name="Rectangle 17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Oval 173"/>
          <p:cNvSpPr/>
          <p:nvPr/>
        </p:nvSpPr>
        <p:spPr>
          <a:xfrm>
            <a:off x="536168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084720" y="1565204"/>
            <a:ext cx="244112" cy="1097141"/>
            <a:chOff x="9966507" y="1743004"/>
            <a:chExt cx="244112" cy="1097141"/>
          </a:xfrm>
        </p:grpSpPr>
        <p:sp>
          <p:nvSpPr>
            <p:cNvPr id="176" name="Rectangle 17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Oval 177"/>
          <p:cNvSpPr/>
          <p:nvPr/>
        </p:nvSpPr>
        <p:spPr>
          <a:xfrm>
            <a:off x="508472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4807758" y="1565204"/>
            <a:ext cx="244112" cy="1097141"/>
            <a:chOff x="9966507" y="1743004"/>
            <a:chExt cx="244112" cy="1097141"/>
          </a:xfrm>
        </p:grpSpPr>
        <p:sp>
          <p:nvSpPr>
            <p:cNvPr id="180" name="Rectangle 17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Oval 181"/>
          <p:cNvSpPr/>
          <p:nvPr/>
        </p:nvSpPr>
        <p:spPr>
          <a:xfrm>
            <a:off x="480775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4530796" y="1565204"/>
            <a:ext cx="244112" cy="1097141"/>
            <a:chOff x="9966507" y="1743004"/>
            <a:chExt cx="244112" cy="1097141"/>
          </a:xfrm>
        </p:grpSpPr>
        <p:sp>
          <p:nvSpPr>
            <p:cNvPr id="184" name="Rectangle 18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Oval 185"/>
          <p:cNvSpPr/>
          <p:nvPr/>
        </p:nvSpPr>
        <p:spPr>
          <a:xfrm>
            <a:off x="453079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4253834" y="1565204"/>
            <a:ext cx="244112" cy="1097141"/>
            <a:chOff x="9966507" y="1743004"/>
            <a:chExt cx="244112" cy="1097141"/>
          </a:xfrm>
        </p:grpSpPr>
        <p:sp>
          <p:nvSpPr>
            <p:cNvPr id="188" name="Rectangle 18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Oval 189"/>
          <p:cNvSpPr/>
          <p:nvPr/>
        </p:nvSpPr>
        <p:spPr>
          <a:xfrm>
            <a:off x="425383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3976872" y="1565204"/>
            <a:ext cx="244112" cy="1097141"/>
            <a:chOff x="9966507" y="1743004"/>
            <a:chExt cx="244112" cy="1097141"/>
          </a:xfrm>
        </p:grpSpPr>
        <p:sp>
          <p:nvSpPr>
            <p:cNvPr id="192" name="Rectangle 19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Oval 193"/>
          <p:cNvSpPr/>
          <p:nvPr/>
        </p:nvSpPr>
        <p:spPr>
          <a:xfrm>
            <a:off x="397687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3699910" y="1565204"/>
            <a:ext cx="244112" cy="1097141"/>
            <a:chOff x="9966507" y="1743004"/>
            <a:chExt cx="244112" cy="1097141"/>
          </a:xfrm>
        </p:grpSpPr>
        <p:sp>
          <p:nvSpPr>
            <p:cNvPr id="196" name="Rectangle 1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/>
          <p:cNvSpPr/>
          <p:nvPr/>
        </p:nvSpPr>
        <p:spPr>
          <a:xfrm>
            <a:off x="369991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9" name="Group 198"/>
          <p:cNvGrpSpPr/>
          <p:nvPr/>
        </p:nvGrpSpPr>
        <p:grpSpPr>
          <a:xfrm>
            <a:off x="3422948" y="1565204"/>
            <a:ext cx="244112" cy="1097141"/>
            <a:chOff x="9966507" y="1743004"/>
            <a:chExt cx="244112" cy="1097141"/>
          </a:xfrm>
        </p:grpSpPr>
        <p:sp>
          <p:nvSpPr>
            <p:cNvPr id="200" name="Rectangle 1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Oval 201"/>
          <p:cNvSpPr/>
          <p:nvPr/>
        </p:nvSpPr>
        <p:spPr>
          <a:xfrm>
            <a:off x="342294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145986" y="1565204"/>
            <a:ext cx="244112" cy="1097141"/>
            <a:chOff x="9966507" y="1743004"/>
            <a:chExt cx="244112" cy="1097141"/>
          </a:xfrm>
        </p:grpSpPr>
        <p:sp>
          <p:nvSpPr>
            <p:cNvPr id="204" name="Rectangle 2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Oval 205"/>
          <p:cNvSpPr/>
          <p:nvPr/>
        </p:nvSpPr>
        <p:spPr>
          <a:xfrm>
            <a:off x="314598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869024" y="1565204"/>
            <a:ext cx="244112" cy="1097141"/>
            <a:chOff x="9966507" y="1743004"/>
            <a:chExt cx="244112" cy="1097141"/>
          </a:xfrm>
        </p:grpSpPr>
        <p:sp>
          <p:nvSpPr>
            <p:cNvPr id="208" name="Rectangle 20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Oval 209"/>
          <p:cNvSpPr/>
          <p:nvPr/>
        </p:nvSpPr>
        <p:spPr>
          <a:xfrm>
            <a:off x="286902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2592062" y="1565204"/>
            <a:ext cx="244112" cy="1097141"/>
            <a:chOff x="9966507" y="1743004"/>
            <a:chExt cx="244112" cy="1097141"/>
          </a:xfrm>
        </p:grpSpPr>
        <p:sp>
          <p:nvSpPr>
            <p:cNvPr id="212" name="Rectangle 21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Oval 213"/>
          <p:cNvSpPr/>
          <p:nvPr/>
        </p:nvSpPr>
        <p:spPr>
          <a:xfrm>
            <a:off x="2592062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2315100" y="1565204"/>
            <a:ext cx="244112" cy="1097141"/>
            <a:chOff x="9966507" y="1743004"/>
            <a:chExt cx="244112" cy="1097141"/>
          </a:xfrm>
        </p:grpSpPr>
        <p:sp>
          <p:nvSpPr>
            <p:cNvPr id="216" name="Rectangle 2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Oval 217"/>
          <p:cNvSpPr/>
          <p:nvPr/>
        </p:nvSpPr>
        <p:spPr>
          <a:xfrm>
            <a:off x="231510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2038138" y="1565204"/>
            <a:ext cx="244112" cy="1097141"/>
            <a:chOff x="9966507" y="1743004"/>
            <a:chExt cx="244112" cy="1097141"/>
          </a:xfrm>
        </p:grpSpPr>
        <p:sp>
          <p:nvSpPr>
            <p:cNvPr id="220" name="Rectangle 2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Oval 221"/>
          <p:cNvSpPr/>
          <p:nvPr/>
        </p:nvSpPr>
        <p:spPr>
          <a:xfrm>
            <a:off x="203813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761176" y="1565204"/>
            <a:ext cx="244112" cy="1097141"/>
            <a:chOff x="9966507" y="1743004"/>
            <a:chExt cx="244112" cy="1097141"/>
          </a:xfrm>
        </p:grpSpPr>
        <p:sp>
          <p:nvSpPr>
            <p:cNvPr id="224" name="Rectangle 2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Oval 225"/>
          <p:cNvSpPr/>
          <p:nvPr/>
        </p:nvSpPr>
        <p:spPr>
          <a:xfrm>
            <a:off x="176117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6383" y="1668427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CONVERGE</a:t>
            </a:r>
            <a:endParaRPr lang="en-US" b="1" dirty="0"/>
          </a:p>
          <a:p>
            <a:endParaRPr lang="en-US" dirty="0"/>
          </a:p>
        </p:txBody>
      </p:sp>
      <p:sp>
        <p:nvSpPr>
          <p:cNvPr id="228" name="Oval 227"/>
          <p:cNvSpPr/>
          <p:nvPr/>
        </p:nvSpPr>
        <p:spPr>
          <a:xfrm>
            <a:off x="10356838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29" name="Oval 228"/>
          <p:cNvSpPr/>
          <p:nvPr/>
        </p:nvSpPr>
        <p:spPr>
          <a:xfrm>
            <a:off x="1007987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0" name="Oval 229"/>
          <p:cNvSpPr/>
          <p:nvPr/>
        </p:nvSpPr>
        <p:spPr>
          <a:xfrm>
            <a:off x="980291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1" name="Oval 230"/>
          <p:cNvSpPr/>
          <p:nvPr/>
        </p:nvSpPr>
        <p:spPr>
          <a:xfrm>
            <a:off x="952595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2" name="Oval 231"/>
          <p:cNvSpPr/>
          <p:nvPr/>
        </p:nvSpPr>
        <p:spPr>
          <a:xfrm>
            <a:off x="9248991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3" name="Oval 232"/>
          <p:cNvSpPr/>
          <p:nvPr/>
        </p:nvSpPr>
        <p:spPr>
          <a:xfrm>
            <a:off x="8972029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4" name="Oval 233"/>
          <p:cNvSpPr/>
          <p:nvPr/>
        </p:nvSpPr>
        <p:spPr>
          <a:xfrm>
            <a:off x="869506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5" name="Oval 234"/>
          <p:cNvSpPr/>
          <p:nvPr/>
        </p:nvSpPr>
        <p:spPr>
          <a:xfrm>
            <a:off x="841810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6" name="Oval 235"/>
          <p:cNvSpPr/>
          <p:nvPr/>
        </p:nvSpPr>
        <p:spPr>
          <a:xfrm>
            <a:off x="814114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0" name="Oval 239"/>
          <p:cNvSpPr/>
          <p:nvPr/>
        </p:nvSpPr>
        <p:spPr>
          <a:xfrm>
            <a:off x="703329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1" name="Oval 240"/>
          <p:cNvSpPr/>
          <p:nvPr/>
        </p:nvSpPr>
        <p:spPr>
          <a:xfrm>
            <a:off x="675633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2" name="Oval 241"/>
          <p:cNvSpPr/>
          <p:nvPr/>
        </p:nvSpPr>
        <p:spPr>
          <a:xfrm>
            <a:off x="6479371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3" name="Oval 242"/>
          <p:cNvSpPr/>
          <p:nvPr/>
        </p:nvSpPr>
        <p:spPr>
          <a:xfrm>
            <a:off x="6202409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4" name="Oval 243"/>
          <p:cNvSpPr/>
          <p:nvPr/>
        </p:nvSpPr>
        <p:spPr>
          <a:xfrm>
            <a:off x="592544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5" name="Oval 244"/>
          <p:cNvSpPr/>
          <p:nvPr/>
        </p:nvSpPr>
        <p:spPr>
          <a:xfrm>
            <a:off x="564848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6" name="Oval 245"/>
          <p:cNvSpPr/>
          <p:nvPr/>
        </p:nvSpPr>
        <p:spPr>
          <a:xfrm>
            <a:off x="537152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8" name="Oval 247"/>
          <p:cNvSpPr/>
          <p:nvPr/>
        </p:nvSpPr>
        <p:spPr>
          <a:xfrm>
            <a:off x="4817599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9" name="Oval 248"/>
          <p:cNvSpPr/>
          <p:nvPr/>
        </p:nvSpPr>
        <p:spPr>
          <a:xfrm>
            <a:off x="454063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0" name="Oval 249"/>
          <p:cNvSpPr/>
          <p:nvPr/>
        </p:nvSpPr>
        <p:spPr>
          <a:xfrm>
            <a:off x="426367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1" name="Oval 250"/>
          <p:cNvSpPr/>
          <p:nvPr/>
        </p:nvSpPr>
        <p:spPr>
          <a:xfrm>
            <a:off x="398671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3" name="Oval 252"/>
          <p:cNvSpPr/>
          <p:nvPr/>
        </p:nvSpPr>
        <p:spPr>
          <a:xfrm>
            <a:off x="3432789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4" name="Oval 253"/>
          <p:cNvSpPr/>
          <p:nvPr/>
        </p:nvSpPr>
        <p:spPr>
          <a:xfrm>
            <a:off x="315582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5" name="Oval 254"/>
          <p:cNvSpPr/>
          <p:nvPr/>
        </p:nvSpPr>
        <p:spPr>
          <a:xfrm>
            <a:off x="287886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7" name="Oval 256"/>
          <p:cNvSpPr/>
          <p:nvPr/>
        </p:nvSpPr>
        <p:spPr>
          <a:xfrm>
            <a:off x="2324941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9" name="Oval 258"/>
          <p:cNvSpPr/>
          <p:nvPr/>
        </p:nvSpPr>
        <p:spPr>
          <a:xfrm>
            <a:off x="177101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227" name="Rectangle 226"/>
          <p:cNvSpPr/>
          <p:nvPr/>
        </p:nvSpPr>
        <p:spPr>
          <a:xfrm>
            <a:off x="7577378" y="3131318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0x51080E00</a:t>
            </a:r>
            <a:endParaRPr lang="en-US" dirty="0"/>
          </a:p>
        </p:txBody>
      </p:sp>
      <p:sp>
        <p:nvSpPr>
          <p:cNvPr id="237" name="Rectangle 236"/>
          <p:cNvSpPr/>
          <p:nvPr/>
        </p:nvSpPr>
        <p:spPr>
          <a:xfrm>
            <a:off x="7573395" y="3523555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0xFFFFFFFF</a:t>
            </a:r>
            <a:endParaRPr lang="en-US" dirty="0"/>
          </a:p>
        </p:txBody>
      </p:sp>
      <p:sp>
        <p:nvSpPr>
          <p:cNvPr id="238" name="TextBox 237"/>
          <p:cNvSpPr txBox="1"/>
          <p:nvPr/>
        </p:nvSpPr>
        <p:spPr>
          <a:xfrm>
            <a:off x="8501134" y="3891973"/>
            <a:ext cx="739306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Stack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8453358" y="4921605"/>
            <a:ext cx="832280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Active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573394" y="4506163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0xAEF7F1FF</a:t>
            </a:r>
            <a:endParaRPr lang="en-US" dirty="0"/>
          </a:p>
        </p:txBody>
      </p:sp>
      <p:sp>
        <p:nvSpPr>
          <p:cNvPr id="252" name="Rectangle 251"/>
          <p:cNvSpPr/>
          <p:nvPr/>
        </p:nvSpPr>
        <p:spPr>
          <a:xfrm>
            <a:off x="9286910" y="191386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BRA</a:t>
            </a:r>
            <a:endParaRPr lang="en-US" sz="1200" dirty="0"/>
          </a:p>
        </p:txBody>
      </p:sp>
      <p:sp>
        <p:nvSpPr>
          <p:cNvPr id="256" name="Rectangle 255"/>
          <p:cNvSpPr/>
          <p:nvPr/>
        </p:nvSpPr>
        <p:spPr>
          <a:xfrm>
            <a:off x="9286910" y="1027761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9789307" y="625927"/>
            <a:ext cx="461383" cy="2977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8777767" y="625927"/>
            <a:ext cx="461383" cy="297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1" name="Straight Arrow Connector 260"/>
          <p:cNvCxnSpPr>
            <a:stCxn id="252" idx="2"/>
            <a:endCxn id="258" idx="0"/>
          </p:cNvCxnSpPr>
          <p:nvPr/>
        </p:nvCxnSpPr>
        <p:spPr>
          <a:xfrm>
            <a:off x="9517602" y="489098"/>
            <a:ext cx="502397" cy="136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58" idx="2"/>
            <a:endCxn id="256" idx="0"/>
          </p:cNvCxnSpPr>
          <p:nvPr/>
        </p:nvCxnSpPr>
        <p:spPr>
          <a:xfrm flipH="1">
            <a:off x="9517602" y="923639"/>
            <a:ext cx="502397" cy="1041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48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146" y="3131318"/>
            <a:ext cx="4995990" cy="289993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Push mask of “alternate”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Set active mask to “main”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Execute to convergence point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Pop state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>
                <a:solidFill>
                  <a:srgbClr val="949494"/>
                </a:solidFill>
              </a:rPr>
              <a:t>Reset PC to diverge point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>
                <a:solidFill>
                  <a:srgbClr val="949494"/>
                </a:solidFill>
              </a:rPr>
              <a:t>Set active mask to “alternate”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Execute to convergence point</a:t>
            </a:r>
          </a:p>
          <a:p>
            <a:pPr lvl="1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84295" y="1159948"/>
            <a:ext cx="36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32 threads per warp</a:t>
            </a:r>
            <a:endParaRPr lang="en-US" sz="20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346997" y="1565204"/>
            <a:ext cx="244112" cy="1097141"/>
            <a:chOff x="9966507" y="1743004"/>
            <a:chExt cx="244112" cy="1097141"/>
          </a:xfrm>
        </p:grpSpPr>
        <p:sp>
          <p:nvSpPr>
            <p:cNvPr id="9" name="Rectangle 8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10346997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0070036" y="1565204"/>
            <a:ext cx="244112" cy="1097141"/>
            <a:chOff x="9966507" y="1743004"/>
            <a:chExt cx="244112" cy="1097141"/>
          </a:xfrm>
        </p:grpSpPr>
        <p:sp>
          <p:nvSpPr>
            <p:cNvPr id="96" name="Rectangle 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/>
          <p:cNvSpPr/>
          <p:nvPr/>
        </p:nvSpPr>
        <p:spPr>
          <a:xfrm>
            <a:off x="1007003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793074" y="1565204"/>
            <a:ext cx="244112" cy="1097141"/>
            <a:chOff x="9966507" y="1743004"/>
            <a:chExt cx="244112" cy="1097141"/>
          </a:xfrm>
        </p:grpSpPr>
        <p:sp>
          <p:nvSpPr>
            <p:cNvPr id="100" name="Rectangle 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Oval 101"/>
          <p:cNvSpPr/>
          <p:nvPr/>
        </p:nvSpPr>
        <p:spPr>
          <a:xfrm>
            <a:off x="979307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516112" y="1565204"/>
            <a:ext cx="244112" cy="1097141"/>
            <a:chOff x="9966507" y="1743004"/>
            <a:chExt cx="244112" cy="1097141"/>
          </a:xfrm>
        </p:grpSpPr>
        <p:sp>
          <p:nvSpPr>
            <p:cNvPr id="104" name="Rectangle 1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/>
          <p:cNvSpPr/>
          <p:nvPr/>
        </p:nvSpPr>
        <p:spPr>
          <a:xfrm>
            <a:off x="951611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9239150" y="1565204"/>
            <a:ext cx="244112" cy="1097141"/>
            <a:chOff x="9966507" y="1743004"/>
            <a:chExt cx="244112" cy="1097141"/>
          </a:xfrm>
        </p:grpSpPr>
        <p:sp>
          <p:nvSpPr>
            <p:cNvPr id="116" name="Rectangle 1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Oval 117"/>
          <p:cNvSpPr/>
          <p:nvPr/>
        </p:nvSpPr>
        <p:spPr>
          <a:xfrm>
            <a:off x="923915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8962188" y="1565204"/>
            <a:ext cx="244112" cy="1097141"/>
            <a:chOff x="9966507" y="1743004"/>
            <a:chExt cx="244112" cy="1097141"/>
          </a:xfrm>
        </p:grpSpPr>
        <p:sp>
          <p:nvSpPr>
            <p:cNvPr id="120" name="Rectangle 1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/>
          <p:cNvSpPr/>
          <p:nvPr/>
        </p:nvSpPr>
        <p:spPr>
          <a:xfrm>
            <a:off x="896218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8685226" y="1565204"/>
            <a:ext cx="244112" cy="1097141"/>
            <a:chOff x="9966507" y="1743004"/>
            <a:chExt cx="244112" cy="1097141"/>
          </a:xfrm>
        </p:grpSpPr>
        <p:sp>
          <p:nvSpPr>
            <p:cNvPr id="124" name="Rectangle 1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/>
          <p:cNvSpPr/>
          <p:nvPr/>
        </p:nvSpPr>
        <p:spPr>
          <a:xfrm>
            <a:off x="868522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8408264" y="1565204"/>
            <a:ext cx="244112" cy="1097141"/>
            <a:chOff x="9966507" y="1743004"/>
            <a:chExt cx="244112" cy="1097141"/>
          </a:xfrm>
        </p:grpSpPr>
        <p:sp>
          <p:nvSpPr>
            <p:cNvPr id="128" name="Rectangle 12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Oval 129"/>
          <p:cNvSpPr/>
          <p:nvPr/>
        </p:nvSpPr>
        <p:spPr>
          <a:xfrm>
            <a:off x="840826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8131302" y="1565204"/>
            <a:ext cx="244112" cy="1097141"/>
            <a:chOff x="9966507" y="1743004"/>
            <a:chExt cx="244112" cy="1097141"/>
          </a:xfrm>
        </p:grpSpPr>
        <p:sp>
          <p:nvSpPr>
            <p:cNvPr id="132" name="Rectangle 13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Oval 133"/>
          <p:cNvSpPr/>
          <p:nvPr/>
        </p:nvSpPr>
        <p:spPr>
          <a:xfrm>
            <a:off x="813130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7854340" y="1565204"/>
            <a:ext cx="244112" cy="1097141"/>
            <a:chOff x="9966507" y="1743004"/>
            <a:chExt cx="244112" cy="1097141"/>
          </a:xfrm>
        </p:grpSpPr>
        <p:sp>
          <p:nvSpPr>
            <p:cNvPr id="136" name="Rectangle 13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Oval 137"/>
          <p:cNvSpPr/>
          <p:nvPr/>
        </p:nvSpPr>
        <p:spPr>
          <a:xfrm>
            <a:off x="785434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577378" y="1565204"/>
            <a:ext cx="244112" cy="1097141"/>
            <a:chOff x="9966507" y="1743004"/>
            <a:chExt cx="244112" cy="1097141"/>
          </a:xfrm>
        </p:grpSpPr>
        <p:sp>
          <p:nvSpPr>
            <p:cNvPr id="140" name="Rectangle 13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>
            <a:off x="757737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7300416" y="1565204"/>
            <a:ext cx="244112" cy="1097141"/>
            <a:chOff x="9966507" y="1743004"/>
            <a:chExt cx="244112" cy="1097141"/>
          </a:xfrm>
        </p:grpSpPr>
        <p:sp>
          <p:nvSpPr>
            <p:cNvPr id="144" name="Rectangle 14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Oval 145"/>
          <p:cNvSpPr/>
          <p:nvPr/>
        </p:nvSpPr>
        <p:spPr>
          <a:xfrm>
            <a:off x="7300416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7023454" y="1565204"/>
            <a:ext cx="244112" cy="1097141"/>
            <a:chOff x="9966507" y="1743004"/>
            <a:chExt cx="244112" cy="1097141"/>
          </a:xfrm>
        </p:grpSpPr>
        <p:sp>
          <p:nvSpPr>
            <p:cNvPr id="148" name="Rectangle 14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149"/>
          <p:cNvSpPr/>
          <p:nvPr/>
        </p:nvSpPr>
        <p:spPr>
          <a:xfrm>
            <a:off x="702345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6746492" y="1565204"/>
            <a:ext cx="244112" cy="1097141"/>
            <a:chOff x="9966507" y="1743004"/>
            <a:chExt cx="244112" cy="1097141"/>
          </a:xfrm>
        </p:grpSpPr>
        <p:sp>
          <p:nvSpPr>
            <p:cNvPr id="152" name="Rectangle 15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/>
          <p:cNvSpPr/>
          <p:nvPr/>
        </p:nvSpPr>
        <p:spPr>
          <a:xfrm>
            <a:off x="674649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469530" y="1565204"/>
            <a:ext cx="244112" cy="1097141"/>
            <a:chOff x="9966507" y="1743004"/>
            <a:chExt cx="244112" cy="1097141"/>
          </a:xfrm>
        </p:grpSpPr>
        <p:sp>
          <p:nvSpPr>
            <p:cNvPr id="156" name="Rectangle 15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Oval 157"/>
          <p:cNvSpPr/>
          <p:nvPr/>
        </p:nvSpPr>
        <p:spPr>
          <a:xfrm>
            <a:off x="646953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6192568" y="1565204"/>
            <a:ext cx="244112" cy="1097141"/>
            <a:chOff x="9966507" y="1743004"/>
            <a:chExt cx="244112" cy="1097141"/>
          </a:xfrm>
        </p:grpSpPr>
        <p:sp>
          <p:nvSpPr>
            <p:cNvPr id="160" name="Rectangle 15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Oval 161"/>
          <p:cNvSpPr/>
          <p:nvPr/>
        </p:nvSpPr>
        <p:spPr>
          <a:xfrm>
            <a:off x="619256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5915606" y="1565204"/>
            <a:ext cx="244112" cy="1097141"/>
            <a:chOff x="9966507" y="1743004"/>
            <a:chExt cx="244112" cy="1097141"/>
          </a:xfrm>
        </p:grpSpPr>
        <p:sp>
          <p:nvSpPr>
            <p:cNvPr id="164" name="Rectangle 16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Oval 165"/>
          <p:cNvSpPr/>
          <p:nvPr/>
        </p:nvSpPr>
        <p:spPr>
          <a:xfrm>
            <a:off x="591560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638644" y="1565204"/>
            <a:ext cx="244112" cy="1097141"/>
            <a:chOff x="9966507" y="1743004"/>
            <a:chExt cx="244112" cy="1097141"/>
          </a:xfrm>
        </p:grpSpPr>
        <p:sp>
          <p:nvSpPr>
            <p:cNvPr id="168" name="Rectangle 16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/>
          <p:cNvSpPr/>
          <p:nvPr/>
        </p:nvSpPr>
        <p:spPr>
          <a:xfrm>
            <a:off x="563864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5361682" y="1565204"/>
            <a:ext cx="244112" cy="1097141"/>
            <a:chOff x="9966507" y="1743004"/>
            <a:chExt cx="244112" cy="1097141"/>
          </a:xfrm>
        </p:grpSpPr>
        <p:sp>
          <p:nvSpPr>
            <p:cNvPr id="172" name="Rectangle 17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Oval 173"/>
          <p:cNvSpPr/>
          <p:nvPr/>
        </p:nvSpPr>
        <p:spPr>
          <a:xfrm>
            <a:off x="536168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084720" y="1565204"/>
            <a:ext cx="244112" cy="1097141"/>
            <a:chOff x="9966507" y="1743004"/>
            <a:chExt cx="244112" cy="1097141"/>
          </a:xfrm>
        </p:grpSpPr>
        <p:sp>
          <p:nvSpPr>
            <p:cNvPr id="176" name="Rectangle 17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Oval 177"/>
          <p:cNvSpPr/>
          <p:nvPr/>
        </p:nvSpPr>
        <p:spPr>
          <a:xfrm>
            <a:off x="508472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4807758" y="1565204"/>
            <a:ext cx="244112" cy="1097141"/>
            <a:chOff x="9966507" y="1743004"/>
            <a:chExt cx="244112" cy="1097141"/>
          </a:xfrm>
        </p:grpSpPr>
        <p:sp>
          <p:nvSpPr>
            <p:cNvPr id="180" name="Rectangle 17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Oval 181"/>
          <p:cNvSpPr/>
          <p:nvPr/>
        </p:nvSpPr>
        <p:spPr>
          <a:xfrm>
            <a:off x="480775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4530796" y="1565204"/>
            <a:ext cx="244112" cy="1097141"/>
            <a:chOff x="9966507" y="1743004"/>
            <a:chExt cx="244112" cy="1097141"/>
          </a:xfrm>
        </p:grpSpPr>
        <p:sp>
          <p:nvSpPr>
            <p:cNvPr id="184" name="Rectangle 18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Oval 185"/>
          <p:cNvSpPr/>
          <p:nvPr/>
        </p:nvSpPr>
        <p:spPr>
          <a:xfrm>
            <a:off x="453079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4253834" y="1565204"/>
            <a:ext cx="244112" cy="1097141"/>
            <a:chOff x="9966507" y="1743004"/>
            <a:chExt cx="244112" cy="1097141"/>
          </a:xfrm>
        </p:grpSpPr>
        <p:sp>
          <p:nvSpPr>
            <p:cNvPr id="188" name="Rectangle 18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Oval 189"/>
          <p:cNvSpPr/>
          <p:nvPr/>
        </p:nvSpPr>
        <p:spPr>
          <a:xfrm>
            <a:off x="425383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3976872" y="1565204"/>
            <a:ext cx="244112" cy="1097141"/>
            <a:chOff x="9966507" y="1743004"/>
            <a:chExt cx="244112" cy="1097141"/>
          </a:xfrm>
        </p:grpSpPr>
        <p:sp>
          <p:nvSpPr>
            <p:cNvPr id="192" name="Rectangle 19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Oval 193"/>
          <p:cNvSpPr/>
          <p:nvPr/>
        </p:nvSpPr>
        <p:spPr>
          <a:xfrm>
            <a:off x="397687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3699910" y="1565204"/>
            <a:ext cx="244112" cy="1097141"/>
            <a:chOff x="9966507" y="1743004"/>
            <a:chExt cx="244112" cy="1097141"/>
          </a:xfrm>
        </p:grpSpPr>
        <p:sp>
          <p:nvSpPr>
            <p:cNvPr id="196" name="Rectangle 1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/>
          <p:cNvSpPr/>
          <p:nvPr/>
        </p:nvSpPr>
        <p:spPr>
          <a:xfrm>
            <a:off x="369991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9" name="Group 198"/>
          <p:cNvGrpSpPr/>
          <p:nvPr/>
        </p:nvGrpSpPr>
        <p:grpSpPr>
          <a:xfrm>
            <a:off x="3422948" y="1565204"/>
            <a:ext cx="244112" cy="1097141"/>
            <a:chOff x="9966507" y="1743004"/>
            <a:chExt cx="244112" cy="1097141"/>
          </a:xfrm>
        </p:grpSpPr>
        <p:sp>
          <p:nvSpPr>
            <p:cNvPr id="200" name="Rectangle 1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Oval 201"/>
          <p:cNvSpPr/>
          <p:nvPr/>
        </p:nvSpPr>
        <p:spPr>
          <a:xfrm>
            <a:off x="342294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145986" y="1565204"/>
            <a:ext cx="244112" cy="1097141"/>
            <a:chOff x="9966507" y="1743004"/>
            <a:chExt cx="244112" cy="1097141"/>
          </a:xfrm>
        </p:grpSpPr>
        <p:sp>
          <p:nvSpPr>
            <p:cNvPr id="204" name="Rectangle 2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Oval 205"/>
          <p:cNvSpPr/>
          <p:nvPr/>
        </p:nvSpPr>
        <p:spPr>
          <a:xfrm>
            <a:off x="314598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869024" y="1565204"/>
            <a:ext cx="244112" cy="1097141"/>
            <a:chOff x="9966507" y="1743004"/>
            <a:chExt cx="244112" cy="1097141"/>
          </a:xfrm>
        </p:grpSpPr>
        <p:sp>
          <p:nvSpPr>
            <p:cNvPr id="208" name="Rectangle 20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Oval 209"/>
          <p:cNvSpPr/>
          <p:nvPr/>
        </p:nvSpPr>
        <p:spPr>
          <a:xfrm>
            <a:off x="286902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2592062" y="1565204"/>
            <a:ext cx="244112" cy="1097141"/>
            <a:chOff x="9966507" y="1743004"/>
            <a:chExt cx="244112" cy="1097141"/>
          </a:xfrm>
        </p:grpSpPr>
        <p:sp>
          <p:nvSpPr>
            <p:cNvPr id="212" name="Rectangle 21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Oval 213"/>
          <p:cNvSpPr/>
          <p:nvPr/>
        </p:nvSpPr>
        <p:spPr>
          <a:xfrm>
            <a:off x="2592062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2315100" y="1565204"/>
            <a:ext cx="244112" cy="1097141"/>
            <a:chOff x="9966507" y="1743004"/>
            <a:chExt cx="244112" cy="1097141"/>
          </a:xfrm>
        </p:grpSpPr>
        <p:sp>
          <p:nvSpPr>
            <p:cNvPr id="216" name="Rectangle 2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Oval 217"/>
          <p:cNvSpPr/>
          <p:nvPr/>
        </p:nvSpPr>
        <p:spPr>
          <a:xfrm>
            <a:off x="231510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2038138" y="1565204"/>
            <a:ext cx="244112" cy="1097141"/>
            <a:chOff x="9966507" y="1743004"/>
            <a:chExt cx="244112" cy="1097141"/>
          </a:xfrm>
        </p:grpSpPr>
        <p:sp>
          <p:nvSpPr>
            <p:cNvPr id="220" name="Rectangle 2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Oval 221"/>
          <p:cNvSpPr/>
          <p:nvPr/>
        </p:nvSpPr>
        <p:spPr>
          <a:xfrm>
            <a:off x="203813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761176" y="1565204"/>
            <a:ext cx="244112" cy="1097141"/>
            <a:chOff x="9966507" y="1743004"/>
            <a:chExt cx="244112" cy="1097141"/>
          </a:xfrm>
        </p:grpSpPr>
        <p:sp>
          <p:nvSpPr>
            <p:cNvPr id="224" name="Rectangle 2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Oval 225"/>
          <p:cNvSpPr/>
          <p:nvPr/>
        </p:nvSpPr>
        <p:spPr>
          <a:xfrm>
            <a:off x="176117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237" name="Rectangle 236"/>
          <p:cNvSpPr/>
          <p:nvPr/>
        </p:nvSpPr>
        <p:spPr>
          <a:xfrm>
            <a:off x="7573395" y="3523555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0xFFFFFFFF</a:t>
            </a:r>
            <a:endParaRPr lang="en-US" dirty="0"/>
          </a:p>
        </p:txBody>
      </p:sp>
      <p:sp>
        <p:nvSpPr>
          <p:cNvPr id="238" name="TextBox 237"/>
          <p:cNvSpPr txBox="1"/>
          <p:nvPr/>
        </p:nvSpPr>
        <p:spPr>
          <a:xfrm>
            <a:off x="8501134" y="3891973"/>
            <a:ext cx="739306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Stack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8453358" y="4921605"/>
            <a:ext cx="832280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Active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573394" y="4506163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0x51080E00</a:t>
            </a:r>
            <a:endParaRPr lang="en-US" dirty="0"/>
          </a:p>
        </p:txBody>
      </p:sp>
      <p:sp>
        <p:nvSpPr>
          <p:cNvPr id="252" name="TextBox 251"/>
          <p:cNvSpPr txBox="1"/>
          <p:nvPr/>
        </p:nvSpPr>
        <p:spPr>
          <a:xfrm>
            <a:off x="76383" y="1668427"/>
            <a:ext cx="1368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(p) BRA L4</a:t>
            </a:r>
            <a:endParaRPr lang="en-US" b="1" dirty="0"/>
          </a:p>
          <a:p>
            <a:endParaRPr lang="en-US" dirty="0"/>
          </a:p>
        </p:txBody>
      </p:sp>
      <p:sp>
        <p:nvSpPr>
          <p:cNvPr id="256" name="Rectangle 255"/>
          <p:cNvSpPr/>
          <p:nvPr/>
        </p:nvSpPr>
        <p:spPr>
          <a:xfrm>
            <a:off x="9286910" y="191386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BRA</a:t>
            </a:r>
            <a:endParaRPr lang="en-US" sz="1200" dirty="0"/>
          </a:p>
        </p:txBody>
      </p:sp>
      <p:sp>
        <p:nvSpPr>
          <p:cNvPr id="258" name="Rectangle 257"/>
          <p:cNvSpPr/>
          <p:nvPr/>
        </p:nvSpPr>
        <p:spPr>
          <a:xfrm>
            <a:off x="9286910" y="1027761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9789307" y="625927"/>
            <a:ext cx="461383" cy="2977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8777767" y="625927"/>
            <a:ext cx="461383" cy="297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Arrow Connector 262"/>
          <p:cNvCxnSpPr>
            <a:stCxn id="256" idx="2"/>
            <a:endCxn id="261" idx="0"/>
          </p:cNvCxnSpPr>
          <p:nvPr/>
        </p:nvCxnSpPr>
        <p:spPr>
          <a:xfrm flipH="1">
            <a:off x="9008459" y="489098"/>
            <a:ext cx="509143" cy="136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61" idx="2"/>
            <a:endCxn id="258" idx="0"/>
          </p:cNvCxnSpPr>
          <p:nvPr/>
        </p:nvCxnSpPr>
        <p:spPr>
          <a:xfrm>
            <a:off x="9008459" y="923639"/>
            <a:ext cx="509143" cy="1041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8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7" grpId="0" animBg="1"/>
      <p:bldP spid="25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146" y="3131318"/>
            <a:ext cx="4995990" cy="289993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Push mask of “alternate”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Set active mask to “main” path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Execute to convergence point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949494"/>
                </a:solidFill>
              </a:rPr>
              <a:t>Pop state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>
                <a:solidFill>
                  <a:srgbClr val="949494"/>
                </a:solidFill>
              </a:rPr>
              <a:t>Reset PC to diverge point</a:t>
            </a:r>
          </a:p>
          <a:p>
            <a:pPr marL="1028700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 smtClean="0">
                <a:solidFill>
                  <a:srgbClr val="949494"/>
                </a:solidFill>
              </a:rPr>
              <a:t>Set active mask to “alternate”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Execute to convergence point</a:t>
            </a:r>
          </a:p>
          <a:p>
            <a:pPr lvl="1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84295" y="1159948"/>
            <a:ext cx="36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32 threads per warp</a:t>
            </a:r>
            <a:endParaRPr lang="en-US" sz="20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346997" y="1565204"/>
            <a:ext cx="244112" cy="1097141"/>
            <a:chOff x="9966507" y="1743004"/>
            <a:chExt cx="244112" cy="1097141"/>
          </a:xfrm>
        </p:grpSpPr>
        <p:sp>
          <p:nvSpPr>
            <p:cNvPr id="9" name="Rectangle 8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10346997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0070036" y="1565204"/>
            <a:ext cx="244112" cy="1097141"/>
            <a:chOff x="9966507" y="1743004"/>
            <a:chExt cx="244112" cy="1097141"/>
          </a:xfrm>
        </p:grpSpPr>
        <p:sp>
          <p:nvSpPr>
            <p:cNvPr id="96" name="Rectangle 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/>
          <p:cNvSpPr/>
          <p:nvPr/>
        </p:nvSpPr>
        <p:spPr>
          <a:xfrm>
            <a:off x="1007003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793074" y="1565204"/>
            <a:ext cx="244112" cy="1097141"/>
            <a:chOff x="9966507" y="1743004"/>
            <a:chExt cx="244112" cy="1097141"/>
          </a:xfrm>
        </p:grpSpPr>
        <p:sp>
          <p:nvSpPr>
            <p:cNvPr id="100" name="Rectangle 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Oval 101"/>
          <p:cNvSpPr/>
          <p:nvPr/>
        </p:nvSpPr>
        <p:spPr>
          <a:xfrm>
            <a:off x="979307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516112" y="1565204"/>
            <a:ext cx="244112" cy="1097141"/>
            <a:chOff x="9966507" y="1743004"/>
            <a:chExt cx="244112" cy="1097141"/>
          </a:xfrm>
        </p:grpSpPr>
        <p:sp>
          <p:nvSpPr>
            <p:cNvPr id="104" name="Rectangle 1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/>
          <p:cNvSpPr/>
          <p:nvPr/>
        </p:nvSpPr>
        <p:spPr>
          <a:xfrm>
            <a:off x="951611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9239150" y="1565204"/>
            <a:ext cx="244112" cy="1097141"/>
            <a:chOff x="9966507" y="1743004"/>
            <a:chExt cx="244112" cy="1097141"/>
          </a:xfrm>
        </p:grpSpPr>
        <p:sp>
          <p:nvSpPr>
            <p:cNvPr id="116" name="Rectangle 1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Oval 117"/>
          <p:cNvSpPr/>
          <p:nvPr/>
        </p:nvSpPr>
        <p:spPr>
          <a:xfrm>
            <a:off x="923915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8962188" y="1565204"/>
            <a:ext cx="244112" cy="1097141"/>
            <a:chOff x="9966507" y="1743004"/>
            <a:chExt cx="244112" cy="1097141"/>
          </a:xfrm>
        </p:grpSpPr>
        <p:sp>
          <p:nvSpPr>
            <p:cNvPr id="120" name="Rectangle 1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/>
          <p:cNvSpPr/>
          <p:nvPr/>
        </p:nvSpPr>
        <p:spPr>
          <a:xfrm>
            <a:off x="896218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8685226" y="1565204"/>
            <a:ext cx="244112" cy="1097141"/>
            <a:chOff x="9966507" y="1743004"/>
            <a:chExt cx="244112" cy="1097141"/>
          </a:xfrm>
        </p:grpSpPr>
        <p:sp>
          <p:nvSpPr>
            <p:cNvPr id="124" name="Rectangle 1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/>
          <p:cNvSpPr/>
          <p:nvPr/>
        </p:nvSpPr>
        <p:spPr>
          <a:xfrm>
            <a:off x="868522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8408264" y="1565204"/>
            <a:ext cx="244112" cy="1097141"/>
            <a:chOff x="9966507" y="1743004"/>
            <a:chExt cx="244112" cy="1097141"/>
          </a:xfrm>
        </p:grpSpPr>
        <p:sp>
          <p:nvSpPr>
            <p:cNvPr id="128" name="Rectangle 12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Oval 129"/>
          <p:cNvSpPr/>
          <p:nvPr/>
        </p:nvSpPr>
        <p:spPr>
          <a:xfrm>
            <a:off x="840826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8131302" y="1565204"/>
            <a:ext cx="244112" cy="1097141"/>
            <a:chOff x="9966507" y="1743004"/>
            <a:chExt cx="244112" cy="1097141"/>
          </a:xfrm>
        </p:grpSpPr>
        <p:sp>
          <p:nvSpPr>
            <p:cNvPr id="132" name="Rectangle 13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Oval 133"/>
          <p:cNvSpPr/>
          <p:nvPr/>
        </p:nvSpPr>
        <p:spPr>
          <a:xfrm>
            <a:off x="813130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7854340" y="1565204"/>
            <a:ext cx="244112" cy="1097141"/>
            <a:chOff x="9966507" y="1743004"/>
            <a:chExt cx="244112" cy="1097141"/>
          </a:xfrm>
        </p:grpSpPr>
        <p:sp>
          <p:nvSpPr>
            <p:cNvPr id="136" name="Rectangle 13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Oval 137"/>
          <p:cNvSpPr/>
          <p:nvPr/>
        </p:nvSpPr>
        <p:spPr>
          <a:xfrm>
            <a:off x="785434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577378" y="1565204"/>
            <a:ext cx="244112" cy="1097141"/>
            <a:chOff x="9966507" y="1743004"/>
            <a:chExt cx="244112" cy="1097141"/>
          </a:xfrm>
        </p:grpSpPr>
        <p:sp>
          <p:nvSpPr>
            <p:cNvPr id="140" name="Rectangle 13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>
            <a:off x="757737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7300416" y="1565204"/>
            <a:ext cx="244112" cy="1097141"/>
            <a:chOff x="9966507" y="1743004"/>
            <a:chExt cx="244112" cy="1097141"/>
          </a:xfrm>
        </p:grpSpPr>
        <p:sp>
          <p:nvSpPr>
            <p:cNvPr id="144" name="Rectangle 14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Oval 145"/>
          <p:cNvSpPr/>
          <p:nvPr/>
        </p:nvSpPr>
        <p:spPr>
          <a:xfrm>
            <a:off x="7300416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7023454" y="1565204"/>
            <a:ext cx="244112" cy="1097141"/>
            <a:chOff x="9966507" y="1743004"/>
            <a:chExt cx="244112" cy="1097141"/>
          </a:xfrm>
        </p:grpSpPr>
        <p:sp>
          <p:nvSpPr>
            <p:cNvPr id="148" name="Rectangle 14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149"/>
          <p:cNvSpPr/>
          <p:nvPr/>
        </p:nvSpPr>
        <p:spPr>
          <a:xfrm>
            <a:off x="702345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6746492" y="1565204"/>
            <a:ext cx="244112" cy="1097141"/>
            <a:chOff x="9966507" y="1743004"/>
            <a:chExt cx="244112" cy="1097141"/>
          </a:xfrm>
        </p:grpSpPr>
        <p:sp>
          <p:nvSpPr>
            <p:cNvPr id="152" name="Rectangle 15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/>
          <p:cNvSpPr/>
          <p:nvPr/>
        </p:nvSpPr>
        <p:spPr>
          <a:xfrm>
            <a:off x="674649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469530" y="1565204"/>
            <a:ext cx="244112" cy="1097141"/>
            <a:chOff x="9966507" y="1743004"/>
            <a:chExt cx="244112" cy="1097141"/>
          </a:xfrm>
        </p:grpSpPr>
        <p:sp>
          <p:nvSpPr>
            <p:cNvPr id="156" name="Rectangle 15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Oval 157"/>
          <p:cNvSpPr/>
          <p:nvPr/>
        </p:nvSpPr>
        <p:spPr>
          <a:xfrm>
            <a:off x="646953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6192568" y="1565204"/>
            <a:ext cx="244112" cy="1097141"/>
            <a:chOff x="9966507" y="1743004"/>
            <a:chExt cx="244112" cy="1097141"/>
          </a:xfrm>
        </p:grpSpPr>
        <p:sp>
          <p:nvSpPr>
            <p:cNvPr id="160" name="Rectangle 15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Oval 161"/>
          <p:cNvSpPr/>
          <p:nvPr/>
        </p:nvSpPr>
        <p:spPr>
          <a:xfrm>
            <a:off x="619256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5915606" y="1565204"/>
            <a:ext cx="244112" cy="1097141"/>
            <a:chOff x="9966507" y="1743004"/>
            <a:chExt cx="244112" cy="1097141"/>
          </a:xfrm>
        </p:grpSpPr>
        <p:sp>
          <p:nvSpPr>
            <p:cNvPr id="164" name="Rectangle 16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Oval 165"/>
          <p:cNvSpPr/>
          <p:nvPr/>
        </p:nvSpPr>
        <p:spPr>
          <a:xfrm>
            <a:off x="591560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638644" y="1565204"/>
            <a:ext cx="244112" cy="1097141"/>
            <a:chOff x="9966507" y="1743004"/>
            <a:chExt cx="244112" cy="1097141"/>
          </a:xfrm>
        </p:grpSpPr>
        <p:sp>
          <p:nvSpPr>
            <p:cNvPr id="168" name="Rectangle 16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/>
          <p:cNvSpPr/>
          <p:nvPr/>
        </p:nvSpPr>
        <p:spPr>
          <a:xfrm>
            <a:off x="563864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5361682" y="1565204"/>
            <a:ext cx="244112" cy="1097141"/>
            <a:chOff x="9966507" y="1743004"/>
            <a:chExt cx="244112" cy="1097141"/>
          </a:xfrm>
        </p:grpSpPr>
        <p:sp>
          <p:nvSpPr>
            <p:cNvPr id="172" name="Rectangle 17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Oval 173"/>
          <p:cNvSpPr/>
          <p:nvPr/>
        </p:nvSpPr>
        <p:spPr>
          <a:xfrm>
            <a:off x="536168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084720" y="1565204"/>
            <a:ext cx="244112" cy="1097141"/>
            <a:chOff x="9966507" y="1743004"/>
            <a:chExt cx="244112" cy="1097141"/>
          </a:xfrm>
        </p:grpSpPr>
        <p:sp>
          <p:nvSpPr>
            <p:cNvPr id="176" name="Rectangle 17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Oval 177"/>
          <p:cNvSpPr/>
          <p:nvPr/>
        </p:nvSpPr>
        <p:spPr>
          <a:xfrm>
            <a:off x="508472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4807758" y="1565204"/>
            <a:ext cx="244112" cy="1097141"/>
            <a:chOff x="9966507" y="1743004"/>
            <a:chExt cx="244112" cy="1097141"/>
          </a:xfrm>
        </p:grpSpPr>
        <p:sp>
          <p:nvSpPr>
            <p:cNvPr id="180" name="Rectangle 17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Oval 181"/>
          <p:cNvSpPr/>
          <p:nvPr/>
        </p:nvSpPr>
        <p:spPr>
          <a:xfrm>
            <a:off x="480775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4530796" y="1565204"/>
            <a:ext cx="244112" cy="1097141"/>
            <a:chOff x="9966507" y="1743004"/>
            <a:chExt cx="244112" cy="1097141"/>
          </a:xfrm>
        </p:grpSpPr>
        <p:sp>
          <p:nvSpPr>
            <p:cNvPr id="184" name="Rectangle 18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Oval 185"/>
          <p:cNvSpPr/>
          <p:nvPr/>
        </p:nvSpPr>
        <p:spPr>
          <a:xfrm>
            <a:off x="453079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4253834" y="1565204"/>
            <a:ext cx="244112" cy="1097141"/>
            <a:chOff x="9966507" y="1743004"/>
            <a:chExt cx="244112" cy="1097141"/>
          </a:xfrm>
        </p:grpSpPr>
        <p:sp>
          <p:nvSpPr>
            <p:cNvPr id="188" name="Rectangle 18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Oval 189"/>
          <p:cNvSpPr/>
          <p:nvPr/>
        </p:nvSpPr>
        <p:spPr>
          <a:xfrm>
            <a:off x="425383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3976872" y="1565204"/>
            <a:ext cx="244112" cy="1097141"/>
            <a:chOff x="9966507" y="1743004"/>
            <a:chExt cx="244112" cy="1097141"/>
          </a:xfrm>
        </p:grpSpPr>
        <p:sp>
          <p:nvSpPr>
            <p:cNvPr id="192" name="Rectangle 19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Oval 193"/>
          <p:cNvSpPr/>
          <p:nvPr/>
        </p:nvSpPr>
        <p:spPr>
          <a:xfrm>
            <a:off x="397687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3699910" y="1565204"/>
            <a:ext cx="244112" cy="1097141"/>
            <a:chOff x="9966507" y="1743004"/>
            <a:chExt cx="244112" cy="1097141"/>
          </a:xfrm>
        </p:grpSpPr>
        <p:sp>
          <p:nvSpPr>
            <p:cNvPr id="196" name="Rectangle 1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/>
          <p:cNvSpPr/>
          <p:nvPr/>
        </p:nvSpPr>
        <p:spPr>
          <a:xfrm>
            <a:off x="369991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9" name="Group 198"/>
          <p:cNvGrpSpPr/>
          <p:nvPr/>
        </p:nvGrpSpPr>
        <p:grpSpPr>
          <a:xfrm>
            <a:off x="3422948" y="1565204"/>
            <a:ext cx="244112" cy="1097141"/>
            <a:chOff x="9966507" y="1743004"/>
            <a:chExt cx="244112" cy="1097141"/>
          </a:xfrm>
        </p:grpSpPr>
        <p:sp>
          <p:nvSpPr>
            <p:cNvPr id="200" name="Rectangle 1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Oval 201"/>
          <p:cNvSpPr/>
          <p:nvPr/>
        </p:nvSpPr>
        <p:spPr>
          <a:xfrm>
            <a:off x="342294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145986" y="1565204"/>
            <a:ext cx="244112" cy="1097141"/>
            <a:chOff x="9966507" y="1743004"/>
            <a:chExt cx="244112" cy="1097141"/>
          </a:xfrm>
        </p:grpSpPr>
        <p:sp>
          <p:nvSpPr>
            <p:cNvPr id="204" name="Rectangle 2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Oval 205"/>
          <p:cNvSpPr/>
          <p:nvPr/>
        </p:nvSpPr>
        <p:spPr>
          <a:xfrm>
            <a:off x="314598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869024" y="1565204"/>
            <a:ext cx="244112" cy="1097141"/>
            <a:chOff x="9966507" y="1743004"/>
            <a:chExt cx="244112" cy="1097141"/>
          </a:xfrm>
        </p:grpSpPr>
        <p:sp>
          <p:nvSpPr>
            <p:cNvPr id="208" name="Rectangle 20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Oval 209"/>
          <p:cNvSpPr/>
          <p:nvPr/>
        </p:nvSpPr>
        <p:spPr>
          <a:xfrm>
            <a:off x="286902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2592062" y="1565204"/>
            <a:ext cx="244112" cy="1097141"/>
            <a:chOff x="9966507" y="1743004"/>
            <a:chExt cx="244112" cy="1097141"/>
          </a:xfrm>
        </p:grpSpPr>
        <p:sp>
          <p:nvSpPr>
            <p:cNvPr id="212" name="Rectangle 21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Oval 213"/>
          <p:cNvSpPr/>
          <p:nvPr/>
        </p:nvSpPr>
        <p:spPr>
          <a:xfrm>
            <a:off x="2592062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2315100" y="1565204"/>
            <a:ext cx="244112" cy="1097141"/>
            <a:chOff x="9966507" y="1743004"/>
            <a:chExt cx="244112" cy="1097141"/>
          </a:xfrm>
        </p:grpSpPr>
        <p:sp>
          <p:nvSpPr>
            <p:cNvPr id="216" name="Rectangle 2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Oval 217"/>
          <p:cNvSpPr/>
          <p:nvPr/>
        </p:nvSpPr>
        <p:spPr>
          <a:xfrm>
            <a:off x="231510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2038138" y="1565204"/>
            <a:ext cx="244112" cy="1097141"/>
            <a:chOff x="9966507" y="1743004"/>
            <a:chExt cx="244112" cy="1097141"/>
          </a:xfrm>
        </p:grpSpPr>
        <p:sp>
          <p:nvSpPr>
            <p:cNvPr id="220" name="Rectangle 2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Oval 221"/>
          <p:cNvSpPr/>
          <p:nvPr/>
        </p:nvSpPr>
        <p:spPr>
          <a:xfrm>
            <a:off x="203813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761176" y="1565204"/>
            <a:ext cx="244112" cy="1097141"/>
            <a:chOff x="9966507" y="1743004"/>
            <a:chExt cx="244112" cy="1097141"/>
          </a:xfrm>
        </p:grpSpPr>
        <p:sp>
          <p:nvSpPr>
            <p:cNvPr id="224" name="Rectangle 2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Oval 225"/>
          <p:cNvSpPr/>
          <p:nvPr/>
        </p:nvSpPr>
        <p:spPr>
          <a:xfrm>
            <a:off x="176117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237" name="Rectangle 236"/>
          <p:cNvSpPr/>
          <p:nvPr/>
        </p:nvSpPr>
        <p:spPr>
          <a:xfrm>
            <a:off x="7573395" y="3523555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0xFFFFFFFF</a:t>
            </a:r>
            <a:endParaRPr lang="en-US" dirty="0"/>
          </a:p>
        </p:txBody>
      </p:sp>
      <p:sp>
        <p:nvSpPr>
          <p:cNvPr id="238" name="TextBox 237"/>
          <p:cNvSpPr txBox="1"/>
          <p:nvPr/>
        </p:nvSpPr>
        <p:spPr>
          <a:xfrm>
            <a:off x="8501134" y="3891973"/>
            <a:ext cx="739306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Stack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8453358" y="4921605"/>
            <a:ext cx="832280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Active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7573394" y="4506163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0x51080E00</a:t>
            </a:r>
            <a:endParaRPr lang="en-US" dirty="0"/>
          </a:p>
        </p:txBody>
      </p:sp>
      <p:sp>
        <p:nvSpPr>
          <p:cNvPr id="252" name="TextBox 251"/>
          <p:cNvSpPr txBox="1"/>
          <p:nvPr/>
        </p:nvSpPr>
        <p:spPr>
          <a:xfrm>
            <a:off x="76383" y="1668427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CONVERGE</a:t>
            </a:r>
            <a:endParaRPr lang="en-US" b="1" dirty="0"/>
          </a:p>
          <a:p>
            <a:endParaRPr lang="en-US" dirty="0"/>
          </a:p>
        </p:txBody>
      </p:sp>
      <p:sp>
        <p:nvSpPr>
          <p:cNvPr id="227" name="Oval 226"/>
          <p:cNvSpPr/>
          <p:nvPr/>
        </p:nvSpPr>
        <p:spPr>
          <a:xfrm>
            <a:off x="7860941" y="2692080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28" name="Oval 227"/>
          <p:cNvSpPr/>
          <p:nvPr/>
        </p:nvSpPr>
        <p:spPr>
          <a:xfrm>
            <a:off x="7583979" y="2692080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29" name="Oval 228"/>
          <p:cNvSpPr/>
          <p:nvPr/>
        </p:nvSpPr>
        <p:spPr>
          <a:xfrm>
            <a:off x="7307017" y="2692080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0" name="Oval 229"/>
          <p:cNvSpPr/>
          <p:nvPr/>
        </p:nvSpPr>
        <p:spPr>
          <a:xfrm>
            <a:off x="5091321" y="2692080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1" name="Oval 230"/>
          <p:cNvSpPr/>
          <p:nvPr/>
        </p:nvSpPr>
        <p:spPr>
          <a:xfrm>
            <a:off x="3706511" y="2692080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2" name="Oval 231"/>
          <p:cNvSpPr/>
          <p:nvPr/>
        </p:nvSpPr>
        <p:spPr>
          <a:xfrm>
            <a:off x="2598663" y="2692080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3" name="Oval 232"/>
          <p:cNvSpPr/>
          <p:nvPr/>
        </p:nvSpPr>
        <p:spPr>
          <a:xfrm>
            <a:off x="2044739" y="2692080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9286910" y="191386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BRA</a:t>
            </a:r>
            <a:endParaRPr lang="en-US" sz="1200" dirty="0"/>
          </a:p>
        </p:txBody>
      </p:sp>
      <p:sp>
        <p:nvSpPr>
          <p:cNvPr id="235" name="Rectangle 234"/>
          <p:cNvSpPr/>
          <p:nvPr/>
        </p:nvSpPr>
        <p:spPr>
          <a:xfrm>
            <a:off x="9286910" y="1027761"/>
            <a:ext cx="461383" cy="2977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9789307" y="625927"/>
            <a:ext cx="461383" cy="2977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8777767" y="625927"/>
            <a:ext cx="461383" cy="297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Arrow Connector 241"/>
          <p:cNvCxnSpPr>
            <a:stCxn id="234" idx="2"/>
            <a:endCxn id="240" idx="0"/>
          </p:cNvCxnSpPr>
          <p:nvPr/>
        </p:nvCxnSpPr>
        <p:spPr>
          <a:xfrm flipH="1">
            <a:off x="9008459" y="489098"/>
            <a:ext cx="509143" cy="136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40" idx="2"/>
            <a:endCxn id="235" idx="0"/>
          </p:cNvCxnSpPr>
          <p:nvPr/>
        </p:nvCxnSpPr>
        <p:spPr>
          <a:xfrm>
            <a:off x="9008459" y="923639"/>
            <a:ext cx="509143" cy="1041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79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Divergence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84295" y="1159948"/>
            <a:ext cx="360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32 threads per warp</a:t>
            </a:r>
            <a:endParaRPr lang="en-US" sz="20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346997" y="1565204"/>
            <a:ext cx="244112" cy="1097141"/>
            <a:chOff x="9966507" y="1743004"/>
            <a:chExt cx="244112" cy="1097141"/>
          </a:xfrm>
        </p:grpSpPr>
        <p:sp>
          <p:nvSpPr>
            <p:cNvPr id="9" name="Rectangle 8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10346997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0070036" y="1565204"/>
            <a:ext cx="244112" cy="1097141"/>
            <a:chOff x="9966507" y="1743004"/>
            <a:chExt cx="244112" cy="1097141"/>
          </a:xfrm>
        </p:grpSpPr>
        <p:sp>
          <p:nvSpPr>
            <p:cNvPr id="96" name="Rectangle 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/>
          <p:cNvSpPr/>
          <p:nvPr/>
        </p:nvSpPr>
        <p:spPr>
          <a:xfrm>
            <a:off x="1007003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9793074" y="1565204"/>
            <a:ext cx="244112" cy="1097141"/>
            <a:chOff x="9966507" y="1743004"/>
            <a:chExt cx="244112" cy="1097141"/>
          </a:xfrm>
        </p:grpSpPr>
        <p:sp>
          <p:nvSpPr>
            <p:cNvPr id="100" name="Rectangle 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Oval 101"/>
          <p:cNvSpPr/>
          <p:nvPr/>
        </p:nvSpPr>
        <p:spPr>
          <a:xfrm>
            <a:off x="979307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516112" y="1565204"/>
            <a:ext cx="244112" cy="1097141"/>
            <a:chOff x="9966507" y="1743004"/>
            <a:chExt cx="244112" cy="1097141"/>
          </a:xfrm>
        </p:grpSpPr>
        <p:sp>
          <p:nvSpPr>
            <p:cNvPr id="104" name="Rectangle 1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/>
          <p:cNvSpPr/>
          <p:nvPr/>
        </p:nvSpPr>
        <p:spPr>
          <a:xfrm>
            <a:off x="951611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9239150" y="1565204"/>
            <a:ext cx="244112" cy="1097141"/>
            <a:chOff x="9966507" y="1743004"/>
            <a:chExt cx="244112" cy="1097141"/>
          </a:xfrm>
        </p:grpSpPr>
        <p:sp>
          <p:nvSpPr>
            <p:cNvPr id="116" name="Rectangle 1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17" name="Straight Arrow Connector 1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Oval 117"/>
          <p:cNvSpPr/>
          <p:nvPr/>
        </p:nvSpPr>
        <p:spPr>
          <a:xfrm>
            <a:off x="923915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8962188" y="1565204"/>
            <a:ext cx="244112" cy="1097141"/>
            <a:chOff x="9966507" y="1743004"/>
            <a:chExt cx="244112" cy="1097141"/>
          </a:xfrm>
        </p:grpSpPr>
        <p:sp>
          <p:nvSpPr>
            <p:cNvPr id="120" name="Rectangle 1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/>
          <p:cNvSpPr/>
          <p:nvPr/>
        </p:nvSpPr>
        <p:spPr>
          <a:xfrm>
            <a:off x="896218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8685226" y="1565204"/>
            <a:ext cx="244112" cy="1097141"/>
            <a:chOff x="9966507" y="1743004"/>
            <a:chExt cx="244112" cy="1097141"/>
          </a:xfrm>
        </p:grpSpPr>
        <p:sp>
          <p:nvSpPr>
            <p:cNvPr id="124" name="Rectangle 1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/>
          <p:cNvSpPr/>
          <p:nvPr/>
        </p:nvSpPr>
        <p:spPr>
          <a:xfrm>
            <a:off x="868522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8408264" y="1565204"/>
            <a:ext cx="244112" cy="1097141"/>
            <a:chOff x="9966507" y="1743004"/>
            <a:chExt cx="244112" cy="1097141"/>
          </a:xfrm>
        </p:grpSpPr>
        <p:sp>
          <p:nvSpPr>
            <p:cNvPr id="128" name="Rectangle 12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Oval 129"/>
          <p:cNvSpPr/>
          <p:nvPr/>
        </p:nvSpPr>
        <p:spPr>
          <a:xfrm>
            <a:off x="840826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8131302" y="1565204"/>
            <a:ext cx="244112" cy="1097141"/>
            <a:chOff x="9966507" y="1743004"/>
            <a:chExt cx="244112" cy="1097141"/>
          </a:xfrm>
        </p:grpSpPr>
        <p:sp>
          <p:nvSpPr>
            <p:cNvPr id="132" name="Rectangle 13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Oval 133"/>
          <p:cNvSpPr/>
          <p:nvPr/>
        </p:nvSpPr>
        <p:spPr>
          <a:xfrm>
            <a:off x="813130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7854340" y="1565204"/>
            <a:ext cx="244112" cy="1097141"/>
            <a:chOff x="9966507" y="1743004"/>
            <a:chExt cx="244112" cy="1097141"/>
          </a:xfrm>
        </p:grpSpPr>
        <p:sp>
          <p:nvSpPr>
            <p:cNvPr id="136" name="Rectangle 13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Oval 137"/>
          <p:cNvSpPr/>
          <p:nvPr/>
        </p:nvSpPr>
        <p:spPr>
          <a:xfrm>
            <a:off x="785434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577378" y="1565204"/>
            <a:ext cx="244112" cy="1097141"/>
            <a:chOff x="9966507" y="1743004"/>
            <a:chExt cx="244112" cy="1097141"/>
          </a:xfrm>
        </p:grpSpPr>
        <p:sp>
          <p:nvSpPr>
            <p:cNvPr id="140" name="Rectangle 13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/>
          <p:cNvSpPr/>
          <p:nvPr/>
        </p:nvSpPr>
        <p:spPr>
          <a:xfrm>
            <a:off x="757737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7300416" y="1565204"/>
            <a:ext cx="244112" cy="1097141"/>
            <a:chOff x="9966507" y="1743004"/>
            <a:chExt cx="244112" cy="1097141"/>
          </a:xfrm>
        </p:grpSpPr>
        <p:sp>
          <p:nvSpPr>
            <p:cNvPr id="144" name="Rectangle 14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Oval 145"/>
          <p:cNvSpPr/>
          <p:nvPr/>
        </p:nvSpPr>
        <p:spPr>
          <a:xfrm>
            <a:off x="7300416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7023454" y="1565204"/>
            <a:ext cx="244112" cy="1097141"/>
            <a:chOff x="9966507" y="1743004"/>
            <a:chExt cx="244112" cy="1097141"/>
          </a:xfrm>
        </p:grpSpPr>
        <p:sp>
          <p:nvSpPr>
            <p:cNvPr id="148" name="Rectangle 14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149"/>
          <p:cNvSpPr/>
          <p:nvPr/>
        </p:nvSpPr>
        <p:spPr>
          <a:xfrm>
            <a:off x="702345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6746492" y="1565204"/>
            <a:ext cx="244112" cy="1097141"/>
            <a:chOff x="9966507" y="1743004"/>
            <a:chExt cx="244112" cy="1097141"/>
          </a:xfrm>
        </p:grpSpPr>
        <p:sp>
          <p:nvSpPr>
            <p:cNvPr id="152" name="Rectangle 15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Oval 153"/>
          <p:cNvSpPr/>
          <p:nvPr/>
        </p:nvSpPr>
        <p:spPr>
          <a:xfrm>
            <a:off x="674649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6469530" y="1565204"/>
            <a:ext cx="244112" cy="1097141"/>
            <a:chOff x="9966507" y="1743004"/>
            <a:chExt cx="244112" cy="1097141"/>
          </a:xfrm>
        </p:grpSpPr>
        <p:sp>
          <p:nvSpPr>
            <p:cNvPr id="156" name="Rectangle 15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Oval 157"/>
          <p:cNvSpPr/>
          <p:nvPr/>
        </p:nvSpPr>
        <p:spPr>
          <a:xfrm>
            <a:off x="646953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6192568" y="1565204"/>
            <a:ext cx="244112" cy="1097141"/>
            <a:chOff x="9966507" y="1743004"/>
            <a:chExt cx="244112" cy="1097141"/>
          </a:xfrm>
        </p:grpSpPr>
        <p:sp>
          <p:nvSpPr>
            <p:cNvPr id="160" name="Rectangle 15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Oval 161"/>
          <p:cNvSpPr/>
          <p:nvPr/>
        </p:nvSpPr>
        <p:spPr>
          <a:xfrm>
            <a:off x="619256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5915606" y="1565204"/>
            <a:ext cx="244112" cy="1097141"/>
            <a:chOff x="9966507" y="1743004"/>
            <a:chExt cx="244112" cy="1097141"/>
          </a:xfrm>
        </p:grpSpPr>
        <p:sp>
          <p:nvSpPr>
            <p:cNvPr id="164" name="Rectangle 16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Oval 165"/>
          <p:cNvSpPr/>
          <p:nvPr/>
        </p:nvSpPr>
        <p:spPr>
          <a:xfrm>
            <a:off x="591560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638644" y="1565204"/>
            <a:ext cx="244112" cy="1097141"/>
            <a:chOff x="9966507" y="1743004"/>
            <a:chExt cx="244112" cy="1097141"/>
          </a:xfrm>
        </p:grpSpPr>
        <p:sp>
          <p:nvSpPr>
            <p:cNvPr id="168" name="Rectangle 16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/>
          <p:cNvSpPr/>
          <p:nvPr/>
        </p:nvSpPr>
        <p:spPr>
          <a:xfrm>
            <a:off x="563864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1" name="Group 170"/>
          <p:cNvGrpSpPr/>
          <p:nvPr/>
        </p:nvGrpSpPr>
        <p:grpSpPr>
          <a:xfrm>
            <a:off x="5361682" y="1565204"/>
            <a:ext cx="244112" cy="1097141"/>
            <a:chOff x="9966507" y="1743004"/>
            <a:chExt cx="244112" cy="1097141"/>
          </a:xfrm>
        </p:grpSpPr>
        <p:sp>
          <p:nvSpPr>
            <p:cNvPr id="172" name="Rectangle 17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3" name="Straight Arrow Connector 17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Oval 173"/>
          <p:cNvSpPr/>
          <p:nvPr/>
        </p:nvSpPr>
        <p:spPr>
          <a:xfrm>
            <a:off x="536168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5084720" y="1565204"/>
            <a:ext cx="244112" cy="1097141"/>
            <a:chOff x="9966507" y="1743004"/>
            <a:chExt cx="244112" cy="1097141"/>
          </a:xfrm>
        </p:grpSpPr>
        <p:sp>
          <p:nvSpPr>
            <p:cNvPr id="176" name="Rectangle 17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Oval 177"/>
          <p:cNvSpPr/>
          <p:nvPr/>
        </p:nvSpPr>
        <p:spPr>
          <a:xfrm>
            <a:off x="508472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4807758" y="1565204"/>
            <a:ext cx="244112" cy="1097141"/>
            <a:chOff x="9966507" y="1743004"/>
            <a:chExt cx="244112" cy="1097141"/>
          </a:xfrm>
        </p:grpSpPr>
        <p:sp>
          <p:nvSpPr>
            <p:cNvPr id="180" name="Rectangle 17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Oval 181"/>
          <p:cNvSpPr/>
          <p:nvPr/>
        </p:nvSpPr>
        <p:spPr>
          <a:xfrm>
            <a:off x="480775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4530796" y="1565204"/>
            <a:ext cx="244112" cy="1097141"/>
            <a:chOff x="9966507" y="1743004"/>
            <a:chExt cx="244112" cy="1097141"/>
          </a:xfrm>
        </p:grpSpPr>
        <p:sp>
          <p:nvSpPr>
            <p:cNvPr id="184" name="Rectangle 18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5" name="Straight Arrow Connector 18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Oval 185"/>
          <p:cNvSpPr/>
          <p:nvPr/>
        </p:nvSpPr>
        <p:spPr>
          <a:xfrm>
            <a:off x="453079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4253834" y="1565204"/>
            <a:ext cx="244112" cy="1097141"/>
            <a:chOff x="9966507" y="1743004"/>
            <a:chExt cx="244112" cy="1097141"/>
          </a:xfrm>
        </p:grpSpPr>
        <p:sp>
          <p:nvSpPr>
            <p:cNvPr id="188" name="Rectangle 18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Oval 189"/>
          <p:cNvSpPr/>
          <p:nvPr/>
        </p:nvSpPr>
        <p:spPr>
          <a:xfrm>
            <a:off x="425383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3976872" y="1565204"/>
            <a:ext cx="244112" cy="1097141"/>
            <a:chOff x="9966507" y="1743004"/>
            <a:chExt cx="244112" cy="1097141"/>
          </a:xfrm>
        </p:grpSpPr>
        <p:sp>
          <p:nvSpPr>
            <p:cNvPr id="192" name="Rectangle 19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Oval 193"/>
          <p:cNvSpPr/>
          <p:nvPr/>
        </p:nvSpPr>
        <p:spPr>
          <a:xfrm>
            <a:off x="3976872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3699910" y="1565204"/>
            <a:ext cx="244112" cy="1097141"/>
            <a:chOff x="9966507" y="1743004"/>
            <a:chExt cx="244112" cy="1097141"/>
          </a:xfrm>
        </p:grpSpPr>
        <p:sp>
          <p:nvSpPr>
            <p:cNvPr id="196" name="Rectangle 19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/>
          <p:cNvSpPr/>
          <p:nvPr/>
        </p:nvSpPr>
        <p:spPr>
          <a:xfrm>
            <a:off x="3699910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199" name="Group 198"/>
          <p:cNvGrpSpPr/>
          <p:nvPr/>
        </p:nvGrpSpPr>
        <p:grpSpPr>
          <a:xfrm>
            <a:off x="3422948" y="1565204"/>
            <a:ext cx="244112" cy="1097141"/>
            <a:chOff x="9966507" y="1743004"/>
            <a:chExt cx="244112" cy="1097141"/>
          </a:xfrm>
        </p:grpSpPr>
        <p:sp>
          <p:nvSpPr>
            <p:cNvPr id="200" name="Rectangle 19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Oval 201"/>
          <p:cNvSpPr/>
          <p:nvPr/>
        </p:nvSpPr>
        <p:spPr>
          <a:xfrm>
            <a:off x="3422948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145986" y="1565204"/>
            <a:ext cx="244112" cy="1097141"/>
            <a:chOff x="9966507" y="1743004"/>
            <a:chExt cx="244112" cy="1097141"/>
          </a:xfrm>
        </p:grpSpPr>
        <p:sp>
          <p:nvSpPr>
            <p:cNvPr id="204" name="Rectangle 20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5" name="Straight Arrow Connector 20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Oval 205"/>
          <p:cNvSpPr/>
          <p:nvPr/>
        </p:nvSpPr>
        <p:spPr>
          <a:xfrm>
            <a:off x="314598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2869024" y="1565204"/>
            <a:ext cx="244112" cy="1097141"/>
            <a:chOff x="9966507" y="1743004"/>
            <a:chExt cx="244112" cy="1097141"/>
          </a:xfrm>
        </p:grpSpPr>
        <p:sp>
          <p:nvSpPr>
            <p:cNvPr id="208" name="Rectangle 207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Oval 209"/>
          <p:cNvSpPr/>
          <p:nvPr/>
        </p:nvSpPr>
        <p:spPr>
          <a:xfrm>
            <a:off x="2869024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2592062" y="1565204"/>
            <a:ext cx="244112" cy="1097141"/>
            <a:chOff x="9966507" y="1743004"/>
            <a:chExt cx="244112" cy="1097141"/>
          </a:xfrm>
        </p:grpSpPr>
        <p:sp>
          <p:nvSpPr>
            <p:cNvPr id="212" name="Rectangle 211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Oval 213"/>
          <p:cNvSpPr/>
          <p:nvPr/>
        </p:nvSpPr>
        <p:spPr>
          <a:xfrm>
            <a:off x="2592062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2315100" y="1565204"/>
            <a:ext cx="244112" cy="1097141"/>
            <a:chOff x="9966507" y="1743004"/>
            <a:chExt cx="244112" cy="1097141"/>
          </a:xfrm>
        </p:grpSpPr>
        <p:sp>
          <p:nvSpPr>
            <p:cNvPr id="216" name="Rectangle 215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Oval 217"/>
          <p:cNvSpPr/>
          <p:nvPr/>
        </p:nvSpPr>
        <p:spPr>
          <a:xfrm>
            <a:off x="2315100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2038138" y="1565204"/>
            <a:ext cx="244112" cy="1097141"/>
            <a:chOff x="9966507" y="1743004"/>
            <a:chExt cx="244112" cy="1097141"/>
          </a:xfrm>
        </p:grpSpPr>
        <p:sp>
          <p:nvSpPr>
            <p:cNvPr id="220" name="Rectangle 219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Oval 221"/>
          <p:cNvSpPr/>
          <p:nvPr/>
        </p:nvSpPr>
        <p:spPr>
          <a:xfrm>
            <a:off x="2038138" y="1717789"/>
            <a:ext cx="230909" cy="2493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grpSp>
        <p:nvGrpSpPr>
          <p:cNvPr id="223" name="Group 222"/>
          <p:cNvGrpSpPr/>
          <p:nvPr/>
        </p:nvGrpSpPr>
        <p:grpSpPr>
          <a:xfrm>
            <a:off x="1761176" y="1565204"/>
            <a:ext cx="244112" cy="1097141"/>
            <a:chOff x="9966507" y="1743004"/>
            <a:chExt cx="244112" cy="1097141"/>
          </a:xfrm>
        </p:grpSpPr>
        <p:sp>
          <p:nvSpPr>
            <p:cNvPr id="224" name="Rectangle 223"/>
            <p:cNvSpPr/>
            <p:nvPr/>
          </p:nvSpPr>
          <p:spPr>
            <a:xfrm>
              <a:off x="9966507" y="1743004"/>
              <a:ext cx="244112" cy="5596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10088563" y="2295283"/>
              <a:ext cx="0" cy="5448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Oval 225"/>
          <p:cNvSpPr/>
          <p:nvPr/>
        </p:nvSpPr>
        <p:spPr>
          <a:xfrm>
            <a:off x="1761176" y="1717789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6383" y="1668427"/>
            <a:ext cx="1368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(p) BRA L4</a:t>
            </a:r>
            <a:endParaRPr lang="en-US" b="1" dirty="0"/>
          </a:p>
          <a:p>
            <a:endParaRPr lang="en-US" dirty="0"/>
          </a:p>
        </p:txBody>
      </p:sp>
      <p:sp>
        <p:nvSpPr>
          <p:cNvPr id="227" name="TextBox 226"/>
          <p:cNvSpPr txBox="1"/>
          <p:nvPr/>
        </p:nvSpPr>
        <p:spPr>
          <a:xfrm>
            <a:off x="2771385" y="3554730"/>
            <a:ext cx="542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	   </a:t>
            </a:r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smtClean="0">
                <a:latin typeface="Courier"/>
                <a:cs typeface="Courier"/>
              </a:rPr>
              <a:t>	</a:t>
            </a:r>
            <a:r>
              <a:rPr lang="en-US" sz="1600" dirty="0" err="1" smtClean="0">
                <a:latin typeface="Courier"/>
                <a:cs typeface="Courier"/>
              </a:rPr>
              <a:t>int</a:t>
            </a:r>
            <a:r>
              <a:rPr lang="en-US" sz="1600" dirty="0" smtClean="0">
                <a:latin typeface="Courier"/>
                <a:cs typeface="Courier"/>
              </a:rPr>
              <a:t> active = __ballot(true);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10356838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29" name="Oval 228"/>
          <p:cNvSpPr/>
          <p:nvPr/>
        </p:nvSpPr>
        <p:spPr>
          <a:xfrm>
            <a:off x="1007987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0" name="Oval 229"/>
          <p:cNvSpPr/>
          <p:nvPr/>
        </p:nvSpPr>
        <p:spPr>
          <a:xfrm>
            <a:off x="980291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1" name="Oval 230"/>
          <p:cNvSpPr/>
          <p:nvPr/>
        </p:nvSpPr>
        <p:spPr>
          <a:xfrm>
            <a:off x="952595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2" name="Oval 231"/>
          <p:cNvSpPr/>
          <p:nvPr/>
        </p:nvSpPr>
        <p:spPr>
          <a:xfrm>
            <a:off x="9248991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3" name="Oval 232"/>
          <p:cNvSpPr/>
          <p:nvPr/>
        </p:nvSpPr>
        <p:spPr>
          <a:xfrm>
            <a:off x="8972029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4" name="Oval 233"/>
          <p:cNvSpPr/>
          <p:nvPr/>
        </p:nvSpPr>
        <p:spPr>
          <a:xfrm>
            <a:off x="869506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5" name="Oval 234"/>
          <p:cNvSpPr/>
          <p:nvPr/>
        </p:nvSpPr>
        <p:spPr>
          <a:xfrm>
            <a:off x="841810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36" name="Oval 235"/>
          <p:cNvSpPr/>
          <p:nvPr/>
        </p:nvSpPr>
        <p:spPr>
          <a:xfrm>
            <a:off x="814114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0" name="Oval 239"/>
          <p:cNvSpPr/>
          <p:nvPr/>
        </p:nvSpPr>
        <p:spPr>
          <a:xfrm>
            <a:off x="703329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1" name="Oval 240"/>
          <p:cNvSpPr/>
          <p:nvPr/>
        </p:nvSpPr>
        <p:spPr>
          <a:xfrm>
            <a:off x="675633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2" name="Oval 241"/>
          <p:cNvSpPr/>
          <p:nvPr/>
        </p:nvSpPr>
        <p:spPr>
          <a:xfrm>
            <a:off x="6479371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3" name="Oval 242"/>
          <p:cNvSpPr/>
          <p:nvPr/>
        </p:nvSpPr>
        <p:spPr>
          <a:xfrm>
            <a:off x="6202409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4" name="Oval 243"/>
          <p:cNvSpPr/>
          <p:nvPr/>
        </p:nvSpPr>
        <p:spPr>
          <a:xfrm>
            <a:off x="592544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5" name="Oval 244"/>
          <p:cNvSpPr/>
          <p:nvPr/>
        </p:nvSpPr>
        <p:spPr>
          <a:xfrm>
            <a:off x="564848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6" name="Oval 245"/>
          <p:cNvSpPr/>
          <p:nvPr/>
        </p:nvSpPr>
        <p:spPr>
          <a:xfrm>
            <a:off x="537152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8" name="Oval 247"/>
          <p:cNvSpPr/>
          <p:nvPr/>
        </p:nvSpPr>
        <p:spPr>
          <a:xfrm>
            <a:off x="4817599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49" name="Oval 248"/>
          <p:cNvSpPr/>
          <p:nvPr/>
        </p:nvSpPr>
        <p:spPr>
          <a:xfrm>
            <a:off x="454063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0" name="Oval 249"/>
          <p:cNvSpPr/>
          <p:nvPr/>
        </p:nvSpPr>
        <p:spPr>
          <a:xfrm>
            <a:off x="426367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1" name="Oval 250"/>
          <p:cNvSpPr/>
          <p:nvPr/>
        </p:nvSpPr>
        <p:spPr>
          <a:xfrm>
            <a:off x="3986713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3" name="Oval 252"/>
          <p:cNvSpPr/>
          <p:nvPr/>
        </p:nvSpPr>
        <p:spPr>
          <a:xfrm>
            <a:off x="3432789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4" name="Oval 253"/>
          <p:cNvSpPr/>
          <p:nvPr/>
        </p:nvSpPr>
        <p:spPr>
          <a:xfrm>
            <a:off x="315582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5" name="Oval 254"/>
          <p:cNvSpPr/>
          <p:nvPr/>
        </p:nvSpPr>
        <p:spPr>
          <a:xfrm>
            <a:off x="2878865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7" name="Oval 256"/>
          <p:cNvSpPr/>
          <p:nvPr/>
        </p:nvSpPr>
        <p:spPr>
          <a:xfrm>
            <a:off x="2324941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59" name="Oval 258"/>
          <p:cNvSpPr/>
          <p:nvPr/>
        </p:nvSpPr>
        <p:spPr>
          <a:xfrm>
            <a:off x="1771017" y="2715125"/>
            <a:ext cx="230909" cy="24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</a:t>
            </a:r>
            <a:endParaRPr lang="en-US" b="1" dirty="0"/>
          </a:p>
        </p:txBody>
      </p:sp>
      <p:sp>
        <p:nvSpPr>
          <p:cNvPr id="237" name="Rectangle 236"/>
          <p:cNvSpPr/>
          <p:nvPr/>
        </p:nvSpPr>
        <p:spPr>
          <a:xfrm>
            <a:off x="4576849" y="3930994"/>
            <a:ext cx="2446605" cy="3452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0xAEF7F1FF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2: SIMT WARP utilization</a:t>
            </a:r>
            <a:endParaRPr lang="en-US" dirty="0"/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512064" y="1868143"/>
            <a:ext cx="9948672" cy="3908048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400" b="0">
                <a:solidFill>
                  <a:schemeClr val="bg2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000" b="0">
                <a:solidFill>
                  <a:schemeClr val="bg2"/>
                </a:solidFill>
                <a:latin typeface="Trebuchet MS" pitchFamily="34" charset="0"/>
              </a:defRPr>
            </a:lvl2pPr>
            <a:lvl3pPr marL="1255713" indent="-166688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 b="0">
                <a:solidFill>
                  <a:schemeClr val="bg2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 smtClean="0"/>
              <a:t>Add instrumentation before all instructions</a:t>
            </a:r>
          </a:p>
          <a:p>
            <a:pPr lvl="1" defTabSz="914400"/>
            <a:r>
              <a:rPr lang="en-US" kern="0" dirty="0" smtClean="0"/>
              <a:t>Look at the </a:t>
            </a:r>
            <a:r>
              <a:rPr lang="en-US" b="1" i="1" kern="0" dirty="0" smtClean="0"/>
              <a:t>active mask </a:t>
            </a:r>
            <a:r>
              <a:rPr lang="en-US" kern="0" dirty="0" smtClean="0"/>
              <a:t>(bitmask representing participating SIMT lanes)</a:t>
            </a:r>
          </a:p>
          <a:p>
            <a:pPr lvl="2" defTabSz="914400"/>
            <a:r>
              <a:rPr lang="en-US" kern="0" dirty="0" smtClean="0"/>
              <a:t>Count bits set in active mask to collect SIMT warp utilization</a:t>
            </a:r>
          </a:p>
          <a:p>
            <a:pPr lvl="1" defTabSz="914400"/>
            <a:r>
              <a:rPr lang="en-US" kern="0" dirty="0" smtClean="0"/>
              <a:t>Elect a warp leader to record results (histogram of active threads/warp)</a:t>
            </a:r>
          </a:p>
          <a:p>
            <a:pPr defTabSz="914400"/>
            <a:r>
              <a:rPr lang="en-US" kern="0" dirty="0" smtClean="0"/>
              <a:t>Two main requirements of instrumenting an application</a:t>
            </a:r>
          </a:p>
          <a:p>
            <a:pPr marL="1028700" lvl="1" indent="-457200" defTabSz="914400">
              <a:buFont typeface="+mj-lt"/>
              <a:buAutoNum type="arabicPeriod"/>
            </a:pPr>
            <a:r>
              <a:rPr lang="en-US" kern="0" dirty="0" smtClean="0"/>
              <a:t>Writing instrumentation handler</a:t>
            </a:r>
          </a:p>
          <a:p>
            <a:pPr marL="1028700" lvl="1" indent="-457200" defTabSz="914400">
              <a:buFont typeface="+mj-lt"/>
              <a:buAutoNum type="arabicPeriod"/>
            </a:pPr>
            <a:r>
              <a:rPr lang="en-US" kern="0" dirty="0" smtClean="0"/>
              <a:t>Compiling the application to inject the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60119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BRIEF INTRODUCTION TO GPUs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complete, definitive treatment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Massively parallel, multi-threaded accelerator processors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Data-parallel computation</a:t>
            </a:r>
          </a:p>
          <a:p>
            <a:r>
              <a:rPr lang="en-US" dirty="0">
                <a:sym typeface="Wingdings" panose="05000000000000000000" pitchFamily="2" charset="2"/>
              </a:rPr>
              <a:t>Organized as a collection of “Streaming Multiprocessors” (SMs)</a:t>
            </a:r>
            <a:endParaRPr lang="en-US" dirty="0"/>
          </a:p>
          <a:p>
            <a:r>
              <a:rPr lang="en-US" dirty="0" smtClean="0">
                <a:sym typeface="Wingdings" panose="05000000000000000000" pitchFamily="2" charset="2"/>
              </a:rPr>
              <a:t>10s of thousands of threads, hide memory latency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100s of GB/sec of memory bandwidth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3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ular Callout 26"/>
          <p:cNvSpPr/>
          <p:nvPr/>
        </p:nvSpPr>
        <p:spPr>
          <a:xfrm>
            <a:off x="4219743" y="2321872"/>
            <a:ext cx="6356292" cy="375183"/>
          </a:xfrm>
          <a:prstGeom prst="wedgeRectCallout">
            <a:avLst>
              <a:gd name="adj1" fmla="val -63290"/>
              <a:gd name="adj2" fmla="val -1046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"/>
              </a:rPr>
              <a:t>This handler executes before </a:t>
            </a:r>
            <a:r>
              <a:rPr lang="en-US" b="1" i="1" dirty="0" smtClean="0">
                <a:cs typeface="Courier"/>
              </a:rPr>
              <a:t>all</a:t>
            </a:r>
            <a:r>
              <a:rPr lang="en-US" dirty="0" smtClean="0">
                <a:cs typeface="Courier"/>
              </a:rPr>
              <a:t> instructions</a:t>
            </a:r>
            <a:endParaRPr lang="en-US" dirty="0"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216" y="1828627"/>
            <a:ext cx="1003301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en-US" sz="1600" dirty="0" err="1" smtClean="0">
                <a:latin typeface="Courier"/>
                <a:cs typeface="Courier"/>
              </a:rPr>
              <a:t>sassi_before_handler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600" dirty="0" smtClean="0">
                <a:latin typeface="Courier"/>
                <a:cs typeface="Courier"/>
              </a:rPr>
              <a:t>* </a:t>
            </a:r>
            <a:r>
              <a:rPr lang="en-US" sz="1600" dirty="0" err="1">
                <a:latin typeface="Courier"/>
                <a:cs typeface="Courier"/>
              </a:rPr>
              <a:t>b</a:t>
            </a:r>
            <a:r>
              <a:rPr lang="en-US" sz="1600" dirty="0" err="1" smtClean="0">
                <a:latin typeface="Courier"/>
                <a:cs typeface="Courier"/>
              </a:rPr>
              <a:t>p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 if 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bp</a:t>
            </a:r>
            <a:r>
              <a:rPr lang="en-US" sz="1600" dirty="0">
                <a:latin typeface="Courier"/>
                <a:cs typeface="Courier"/>
              </a:rPr>
              <a:t>-&gt;</a:t>
            </a:r>
            <a:r>
              <a:rPr lang="en-US" sz="1600" dirty="0" err="1">
                <a:solidFill>
                  <a:srgbClr val="FFC000"/>
                </a:solidFill>
                <a:latin typeface="Courier"/>
                <a:cs typeface="Courier"/>
              </a:rPr>
              <a:t>GetInstrWillExecute</a:t>
            </a:r>
            <a:r>
              <a:rPr lang="en-US" sz="1600" dirty="0">
                <a:latin typeface="Courier"/>
                <a:cs typeface="Courier"/>
              </a:rPr>
              <a:t>())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{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   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workset_bitmask</a:t>
            </a:r>
            <a:r>
              <a:rPr lang="en-US" sz="1600" dirty="0">
                <a:latin typeface="Courier"/>
                <a:cs typeface="Courier"/>
              </a:rPr>
              <a:t> = </a:t>
            </a:r>
            <a:r>
              <a:rPr lang="en-US" sz="1600" dirty="0">
                <a:solidFill>
                  <a:srgbClr val="92D050"/>
                </a:solidFill>
                <a:latin typeface="Courier"/>
                <a:cs typeface="Courier"/>
              </a:rPr>
              <a:t>__ballot</a:t>
            </a:r>
            <a:r>
              <a:rPr lang="en-US" sz="1600" dirty="0">
                <a:latin typeface="Courier"/>
                <a:cs typeface="Courier"/>
              </a:rPr>
              <a:t>(1);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   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num_active</a:t>
            </a:r>
            <a:r>
              <a:rPr lang="en-US" sz="1600" dirty="0">
                <a:latin typeface="Courier"/>
                <a:cs typeface="Courier"/>
              </a:rPr>
              <a:t> = </a:t>
            </a:r>
            <a:r>
              <a:rPr lang="en-US" sz="1600" dirty="0">
                <a:solidFill>
                  <a:srgbClr val="92D050"/>
                </a:solidFill>
                <a:latin typeface="Courier"/>
                <a:cs typeface="Courier"/>
              </a:rPr>
              <a:t>__</a:t>
            </a:r>
            <a:r>
              <a:rPr lang="en-US" sz="1600" dirty="0" err="1">
                <a:solidFill>
                  <a:srgbClr val="92D050"/>
                </a:solidFill>
                <a:latin typeface="Courier"/>
                <a:cs typeface="Courier"/>
              </a:rPr>
              <a:t>popc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workset_bitmask</a:t>
            </a:r>
            <a:r>
              <a:rPr lang="en-US" sz="1600" dirty="0">
                <a:latin typeface="Courier"/>
                <a:cs typeface="Courier"/>
              </a:rPr>
              <a:t>);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6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leader = </a:t>
            </a:r>
            <a:r>
              <a:rPr lang="en-US" sz="1600" dirty="0">
                <a:solidFill>
                  <a:srgbClr val="92D050"/>
                </a:solidFill>
                <a:latin typeface="Courier"/>
                <a:cs typeface="Courier"/>
              </a:rPr>
              <a:t>__</a:t>
            </a:r>
            <a:r>
              <a:rPr lang="en-US" sz="1600" dirty="0" err="1">
                <a:solidFill>
                  <a:srgbClr val="92D050"/>
                </a:solidFill>
                <a:latin typeface="Courier"/>
                <a:cs typeface="Courier"/>
              </a:rPr>
              <a:t>ffs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workset_bitmask</a:t>
            </a:r>
            <a:r>
              <a:rPr lang="en-US" sz="1600" dirty="0">
                <a:latin typeface="Courier"/>
                <a:cs typeface="Courier"/>
              </a:rPr>
              <a:t>) - 1;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  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   if</a:t>
            </a:r>
            <a:r>
              <a:rPr lang="en-US" sz="1600" dirty="0" smtClean="0">
                <a:latin typeface="Courier"/>
                <a:cs typeface="Courier"/>
              </a:rPr>
              <a:t> (</a:t>
            </a:r>
            <a:r>
              <a:rPr lang="en-US" sz="1600" dirty="0" err="1" smtClean="0">
                <a:solidFill>
                  <a:srgbClr val="FFC000"/>
                </a:solidFill>
                <a:latin typeface="Courier"/>
                <a:cs typeface="Courier"/>
              </a:rPr>
              <a:t>get_laneid</a:t>
            </a:r>
            <a:r>
              <a:rPr lang="en-US" sz="1600" dirty="0" smtClean="0">
                <a:solidFill>
                  <a:srgbClr val="FFC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latin typeface="Courier"/>
                <a:cs typeface="Courier"/>
              </a:rPr>
              <a:t> == leader) {</a:t>
            </a:r>
          </a:p>
          <a:p>
            <a:r>
              <a:rPr lang="en-US" sz="1600" dirty="0" smtClean="0">
                <a:solidFill>
                  <a:srgbClr val="92D050"/>
                </a:solidFill>
                <a:latin typeface="Courier"/>
                <a:cs typeface="Courier"/>
              </a:rPr>
              <a:t>      </a:t>
            </a:r>
            <a:r>
              <a:rPr lang="en-US" sz="1600" dirty="0" err="1" smtClean="0">
                <a:solidFill>
                  <a:srgbClr val="92D050"/>
                </a:solidFill>
                <a:latin typeface="Courier"/>
                <a:cs typeface="Courier"/>
              </a:rPr>
              <a:t>atomicAdd</a:t>
            </a:r>
            <a:r>
              <a:rPr lang="en-US" sz="1600" dirty="0" smtClean="0">
                <a:latin typeface="Courier"/>
                <a:cs typeface="Courier"/>
              </a:rPr>
              <a:t>( &amp;(</a:t>
            </a:r>
            <a:r>
              <a:rPr lang="en-US" sz="1600" dirty="0" err="1" smtClean="0">
                <a:latin typeface="Courier"/>
                <a:cs typeface="Courier"/>
              </a:rPr>
              <a:t>histogram_active_threads_per_warp</a:t>
            </a:r>
            <a:r>
              <a:rPr lang="en-US" sz="1600" dirty="0" smtClean="0">
                <a:latin typeface="Courier"/>
                <a:cs typeface="Courier"/>
              </a:rPr>
              <a:t>[</a:t>
            </a:r>
            <a:r>
              <a:rPr lang="en-US" sz="1600" dirty="0" err="1" smtClean="0">
                <a:latin typeface="Courier"/>
                <a:cs typeface="Courier"/>
              </a:rPr>
              <a:t>num_active</a:t>
            </a:r>
            <a:r>
              <a:rPr lang="en-US" sz="1600" dirty="0" smtClean="0">
                <a:latin typeface="Courier"/>
                <a:cs typeface="Courier"/>
              </a:rPr>
              <a:t>]), 1LL);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}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}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}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6722453" y="3979949"/>
            <a:ext cx="3341716" cy="630791"/>
          </a:xfrm>
          <a:prstGeom prst="wedgeRectCallout">
            <a:avLst>
              <a:gd name="adj1" fmla="val -159187"/>
              <a:gd name="adj2" fmla="val -81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"/>
              </a:rPr>
              <a:t>elect </a:t>
            </a:r>
            <a:r>
              <a:rPr lang="en-US" dirty="0">
                <a:cs typeface="Courier"/>
              </a:rPr>
              <a:t>the first active thread as the </a:t>
            </a:r>
            <a:r>
              <a:rPr lang="en-US" b="1" dirty="0" smtClean="0">
                <a:cs typeface="Courier"/>
              </a:rPr>
              <a:t>leader</a:t>
            </a:r>
            <a:endParaRPr lang="en-US" dirty="0">
              <a:cs typeface="Courier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5829210" y="5151295"/>
            <a:ext cx="4918185" cy="686490"/>
          </a:xfrm>
          <a:prstGeom prst="wedgeRectCallout">
            <a:avLst>
              <a:gd name="adj1" fmla="val -133263"/>
              <a:gd name="adj2" fmla="val -1322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"/>
              </a:rPr>
              <a:t>use </a:t>
            </a:r>
            <a:r>
              <a:rPr lang="en-US" dirty="0">
                <a:cs typeface="Courier"/>
              </a:rPr>
              <a:t>an atomic to </a:t>
            </a:r>
            <a:r>
              <a:rPr lang="en-US" dirty="0" smtClean="0">
                <a:cs typeface="Courier"/>
              </a:rPr>
              <a:t>safely accumulate </a:t>
            </a:r>
            <a:r>
              <a:rPr lang="en-US" dirty="0">
                <a:cs typeface="Courier"/>
              </a:rPr>
              <a:t>the histogram update for this warp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6722453" y="2400438"/>
            <a:ext cx="3644705" cy="727403"/>
          </a:xfrm>
          <a:prstGeom prst="wedgeRectCallout">
            <a:avLst>
              <a:gd name="adj1" fmla="val -92047"/>
              <a:gd name="adj2" fmla="val 34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"/>
                <a:cs typeface="Courier"/>
              </a:rPr>
              <a:t>collect bitmask of active threads in current warp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7193361" y="3545627"/>
            <a:ext cx="3554034" cy="699525"/>
          </a:xfrm>
          <a:prstGeom prst="wedgeRectCallout">
            <a:avLst>
              <a:gd name="adj1" fmla="val -128517"/>
              <a:gd name="adj2" fmla="val 42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"/>
              </a:rPr>
              <a:t>let </a:t>
            </a:r>
            <a:r>
              <a:rPr lang="en-US" dirty="0">
                <a:cs typeface="Courier"/>
              </a:rPr>
              <a:t>the leader tally the </a:t>
            </a:r>
            <a:r>
              <a:rPr lang="en-US" dirty="0" smtClean="0">
                <a:cs typeface="Courier"/>
              </a:rPr>
              <a:t>result for this warp</a:t>
            </a:r>
            <a:endParaRPr lang="en-US" dirty="0">
              <a:cs typeface="Courier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5254725" y="2048149"/>
            <a:ext cx="5536802" cy="1673702"/>
          </a:xfrm>
          <a:prstGeom prst="wedgeRectCallout">
            <a:avLst>
              <a:gd name="adj1" fmla="val -69766"/>
              <a:gd name="adj2" fmla="val -22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"/>
              </a:rPr>
              <a:t>only </a:t>
            </a:r>
            <a:r>
              <a:rPr lang="en-US" dirty="0">
                <a:cs typeface="Courier"/>
              </a:rPr>
              <a:t>execute this handler for </a:t>
            </a:r>
            <a:r>
              <a:rPr lang="en-US" dirty="0" smtClean="0">
                <a:cs typeface="Courier"/>
              </a:rPr>
              <a:t>instructions </a:t>
            </a:r>
            <a:r>
              <a:rPr lang="en-US" dirty="0">
                <a:cs typeface="Courier"/>
              </a:rPr>
              <a:t>that will </a:t>
            </a:r>
            <a:r>
              <a:rPr lang="en-US" dirty="0" smtClean="0">
                <a:cs typeface="Courier"/>
              </a:rPr>
              <a:t>actually execute </a:t>
            </a:r>
          </a:p>
          <a:p>
            <a:r>
              <a:rPr lang="en-US" dirty="0" smtClean="0">
                <a:cs typeface="Courier"/>
              </a:rPr>
              <a:t>(i.e</a:t>
            </a:r>
            <a:r>
              <a:rPr lang="en-US" dirty="0">
                <a:cs typeface="Courier"/>
              </a:rPr>
              <a:t>., </a:t>
            </a:r>
            <a:r>
              <a:rPr lang="en-US" i="1" dirty="0">
                <a:cs typeface="Courier"/>
              </a:rPr>
              <a:t>skip instructions that are predicated </a:t>
            </a:r>
            <a:r>
              <a:rPr lang="en-US" i="1" dirty="0" smtClean="0">
                <a:cs typeface="Courier"/>
              </a:rPr>
              <a:t>off</a:t>
            </a:r>
            <a:r>
              <a:rPr lang="en-US" dirty="0">
                <a:cs typeface="Courier"/>
              </a:rPr>
              <a:t> </a:t>
            </a:r>
            <a:r>
              <a:rPr lang="en-US" dirty="0" smtClean="0">
                <a:cs typeface="Courier"/>
              </a:rPr>
              <a:t>… we’ll get to this in a minute)</a:t>
            </a:r>
            <a:endParaRPr lang="en-US" dirty="0">
              <a:cs typeface="Courier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2: SIMT WARP utilization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/>
          <a:p>
            <a:r>
              <a:rPr lang="en-US" dirty="0" smtClean="0"/>
              <a:t>Writing the Instrumentation Handler</a:t>
            </a:r>
            <a:endParaRPr lang="en-US" dirty="0"/>
          </a:p>
        </p:txBody>
      </p:sp>
      <p:sp>
        <p:nvSpPr>
          <p:cNvPr id="23" name="Rectangular Callout 22"/>
          <p:cNvSpPr/>
          <p:nvPr/>
        </p:nvSpPr>
        <p:spPr>
          <a:xfrm>
            <a:off x="6722453" y="3159523"/>
            <a:ext cx="3641264" cy="762617"/>
          </a:xfrm>
          <a:prstGeom prst="wedgeRectCallout">
            <a:avLst>
              <a:gd name="adj1" fmla="val -77210"/>
              <a:gd name="adj2" fmla="val -37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Courier"/>
              </a:rPr>
              <a:t>compute how </a:t>
            </a:r>
            <a:r>
              <a:rPr lang="en-US" dirty="0">
                <a:cs typeface="Courier"/>
              </a:rPr>
              <a:t>many threads are active in this warp</a:t>
            </a:r>
          </a:p>
        </p:txBody>
      </p:sp>
    </p:spTree>
    <p:extLst>
      <p:ext uri="{BB962C8B-B14F-4D97-AF65-F5344CB8AC3E}">
        <p14:creationId xmlns:p14="http://schemas.microsoft.com/office/powerpoint/2010/main" val="150818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4" grpId="0" animBg="1"/>
      <p:bldP spid="24" grpId="1" animBg="1"/>
      <p:bldP spid="26" grpId="0" animBg="1"/>
      <p:bldP spid="20" grpId="0" animBg="1"/>
      <p:bldP spid="20" grpId="1" animBg="1"/>
      <p:bldP spid="25" grpId="0" animBg="1"/>
      <p:bldP spid="19" grpId="0" animBg="1"/>
      <p:bldP spid="19" grpId="1" animBg="1"/>
      <p:bldP spid="23" grpId="0" animBg="1"/>
      <p:bldP spid="23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2: warp 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Compiling the application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Compiling the application to inject the instrumentation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1439" y="2398974"/>
            <a:ext cx="749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–O3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inst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-before=“all”</a:t>
            </a:r>
          </a:p>
        </p:txBody>
      </p:sp>
      <p:sp>
        <p:nvSpPr>
          <p:cNvPr id="10" name="Line Callout 1 (Accent Bar) 9"/>
          <p:cNvSpPr/>
          <p:nvPr/>
        </p:nvSpPr>
        <p:spPr>
          <a:xfrm>
            <a:off x="5898776" y="1801906"/>
            <a:ext cx="1846730" cy="597068"/>
          </a:xfrm>
          <a:prstGeom prst="accentCallout1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Target sm_30</a:t>
            </a:r>
            <a:endParaRPr lang="en-US" dirty="0"/>
          </a:p>
        </p:txBody>
      </p:sp>
      <p:sp>
        <p:nvSpPr>
          <p:cNvPr id="11" name="Line Callout 1 (Accent Bar) 10"/>
          <p:cNvSpPr/>
          <p:nvPr/>
        </p:nvSpPr>
        <p:spPr>
          <a:xfrm>
            <a:off x="8937811" y="1768788"/>
            <a:ext cx="1846730" cy="597068"/>
          </a:xfrm>
          <a:prstGeom prst="accentCallout1">
            <a:avLst>
              <a:gd name="adj1" fmla="val 18750"/>
              <a:gd name="adj2" fmla="val -8333"/>
              <a:gd name="adj3" fmla="val 117004"/>
              <a:gd name="adj4" fmla="val -4415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Position independent code</a:t>
            </a:r>
            <a:endParaRPr lang="en-US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8376741" y="2871906"/>
            <a:ext cx="2407799" cy="597068"/>
          </a:xfrm>
          <a:prstGeom prst="accentCallout1">
            <a:avLst>
              <a:gd name="adj1" fmla="val 18750"/>
              <a:gd name="adj2" fmla="val -8333"/>
              <a:gd name="adj3" fmla="val 2893"/>
              <a:gd name="adj4" fmla="val -4217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Insert instrumentation before all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8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PREDICATION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25780" y="1216323"/>
            <a:ext cx="9948672" cy="4615133"/>
          </a:xfrm>
        </p:spPr>
        <p:txBody>
          <a:bodyPr/>
          <a:lstStyle/>
          <a:p>
            <a:r>
              <a:rPr lang="en-US" dirty="0" smtClean="0"/>
              <a:t>NVIDIA’s architectures also feature predication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Converts control flow to dataflow</a:t>
            </a:r>
          </a:p>
          <a:p>
            <a:r>
              <a:rPr lang="en-US" dirty="0" smtClean="0"/>
              <a:t>Note that predicates are orthogonal to the active mask</a:t>
            </a:r>
          </a:p>
          <a:p>
            <a:r>
              <a:rPr lang="en-US" dirty="0" err="1" smtClean="0">
                <a:solidFill>
                  <a:srgbClr val="FFC000"/>
                </a:solidFill>
              </a:rPr>
              <a:t>SASSIBeforeParams</a:t>
            </a:r>
            <a:r>
              <a:rPr lang="en-US" dirty="0" smtClean="0">
                <a:solidFill>
                  <a:srgbClr val="FFC000"/>
                </a:solidFill>
              </a:rPr>
              <a:t>::</a:t>
            </a:r>
            <a:r>
              <a:rPr lang="en-US" dirty="0" err="1" smtClean="0">
                <a:solidFill>
                  <a:srgbClr val="FFC000"/>
                </a:solidFill>
              </a:rPr>
              <a:t>GetInstrWillExecute</a:t>
            </a:r>
            <a:r>
              <a:rPr lang="en-US" dirty="0" smtClean="0"/>
              <a:t>() returns true </a:t>
            </a:r>
            <a:r>
              <a:rPr lang="en-US" dirty="0" err="1" smtClean="0"/>
              <a:t>iff</a:t>
            </a:r>
            <a:r>
              <a:rPr lang="en-US" dirty="0" smtClean="0"/>
              <a:t> the instruction will commit results</a:t>
            </a:r>
          </a:p>
          <a:p>
            <a:r>
              <a:rPr lang="en-US" dirty="0" smtClean="0"/>
              <a:t>Conditional branches can be predicated jumps!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30212" y="1836357"/>
            <a:ext cx="7690005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      ISETP.LT.AND </a:t>
            </a:r>
            <a:r>
              <a:rPr lang="en-US" dirty="0">
                <a:solidFill>
                  <a:srgbClr val="FFFF00"/>
                </a:solidFill>
                <a:latin typeface="Trebuchet MS" panose="020B0603020202020204" pitchFamily="34" charset="0"/>
              </a:rPr>
              <a:t>P1</a:t>
            </a:r>
            <a:r>
              <a:rPr lang="en-US" dirty="0">
                <a:latin typeface="Trebuchet MS" panose="020B0603020202020204" pitchFamily="34" charset="0"/>
              </a:rPr>
              <a:t>, </a:t>
            </a:r>
            <a:r>
              <a:rPr lang="en-US" dirty="0">
                <a:solidFill>
                  <a:srgbClr val="FFFF00"/>
                </a:solidFill>
                <a:latin typeface="Trebuchet MS" panose="020B0603020202020204" pitchFamily="34" charset="0"/>
              </a:rPr>
              <a:t>PT</a:t>
            </a:r>
            <a:r>
              <a:rPr lang="en-US" dirty="0">
                <a:latin typeface="Trebuchet MS" panose="020B0603020202020204" pitchFamily="34" charset="0"/>
              </a:rPr>
              <a:t>, R7, RZ, </a:t>
            </a:r>
            <a:r>
              <a:rPr lang="en-US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PT</a:t>
            </a:r>
            <a:r>
              <a:rPr lang="en-US" dirty="0" smtClean="0">
                <a:latin typeface="Trebuchet MS" panose="020B0603020202020204" pitchFamily="34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!</a:t>
            </a:r>
            <a:r>
              <a:rPr lang="en-US" dirty="0">
                <a:solidFill>
                  <a:srgbClr val="FFFF00"/>
                </a:solidFill>
                <a:latin typeface="Trebuchet MS" panose="020B0603020202020204" pitchFamily="34" charset="0"/>
              </a:rPr>
              <a:t>P0</a:t>
            </a:r>
            <a:r>
              <a:rPr lang="en-US" dirty="0">
                <a:latin typeface="Trebuchet MS" panose="020B0603020202020204" pitchFamily="34" charset="0"/>
              </a:rPr>
              <a:t> MOV R0, </a:t>
            </a:r>
            <a:r>
              <a:rPr lang="en-US" dirty="0" smtClean="0">
                <a:latin typeface="Trebuchet MS" panose="020B0603020202020204" pitchFamily="34" charset="0"/>
              </a:rPr>
              <a:t>RZ;</a:t>
            </a:r>
            <a:endParaRPr lang="en-US" dirty="0"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P0</a:t>
            </a:r>
            <a:r>
              <a:rPr lang="en-US" dirty="0" smtClean="0">
                <a:latin typeface="Trebuchet MS" panose="020B0603020202020204" pitchFamily="34" charset="0"/>
              </a:rPr>
              <a:t>  MOV32I </a:t>
            </a:r>
            <a:r>
              <a:rPr lang="en-US" dirty="0">
                <a:latin typeface="Trebuchet MS" panose="020B0603020202020204" pitchFamily="34" charset="0"/>
              </a:rPr>
              <a:t>R0, </a:t>
            </a:r>
            <a:r>
              <a:rPr lang="en-US" dirty="0" smtClean="0">
                <a:latin typeface="Trebuchet MS" panose="020B0603020202020204" pitchFamily="34" charset="0"/>
              </a:rPr>
              <a:t>0xffffffc0;</a:t>
            </a:r>
            <a:endParaRPr lang="en-US" dirty="0"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P0</a:t>
            </a:r>
            <a:r>
              <a:rPr lang="en-US" dirty="0" smtClean="0">
                <a:latin typeface="Trebuchet MS" panose="020B0603020202020204" pitchFamily="34" charset="0"/>
              </a:rPr>
              <a:t>  FFMA </a:t>
            </a:r>
            <a:r>
              <a:rPr lang="en-US" dirty="0">
                <a:latin typeface="Trebuchet MS" panose="020B0603020202020204" pitchFamily="34" charset="0"/>
              </a:rPr>
              <a:t>R4, R4, 1.84467440737095516160e+19, RZ; </a:t>
            </a:r>
            <a:endParaRPr lang="en-US" dirty="0" smtClean="0"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P1</a:t>
            </a:r>
            <a:r>
              <a:rPr lang="en-US" dirty="0" smtClean="0">
                <a:latin typeface="Trebuchet MS" panose="020B0603020202020204" pitchFamily="34" charset="0"/>
              </a:rPr>
              <a:t>  FFMA </a:t>
            </a:r>
            <a:r>
              <a:rPr lang="en-US" dirty="0">
                <a:latin typeface="Trebuchet MS" panose="020B0603020202020204" pitchFamily="34" charset="0"/>
              </a:rPr>
              <a:t>R5, R5, 1.84467440737095516160e+19, </a:t>
            </a:r>
            <a:r>
              <a:rPr lang="en-US" dirty="0" smtClean="0">
                <a:latin typeface="Trebuchet MS" panose="020B0603020202020204" pitchFamily="34" charset="0"/>
              </a:rPr>
              <a:t>RZ;</a:t>
            </a:r>
          </a:p>
        </p:txBody>
      </p:sp>
    </p:spTree>
    <p:extLst>
      <p:ext uri="{BB962C8B-B14F-4D97-AF65-F5344CB8AC3E}">
        <p14:creationId xmlns:p14="http://schemas.microsoft.com/office/powerpoint/2010/main" val="350364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control flow with </a:t>
            </a:r>
            <a:r>
              <a:rPr lang="en-US" dirty="0" err="1" smtClean="0"/>
              <a:t>sassi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instrumentation before (conditional) branches, pass conditional branch information</a:t>
            </a:r>
          </a:p>
          <a:p>
            <a:endParaRPr lang="en-US" dirty="0"/>
          </a:p>
          <a:p>
            <a:r>
              <a:rPr lang="en-US" dirty="0" smtClean="0"/>
              <a:t>Instrument basic block entries (Session 4)</a:t>
            </a:r>
          </a:p>
          <a:p>
            <a:endParaRPr lang="en-US" dirty="0"/>
          </a:p>
          <a:p>
            <a:r>
              <a:rPr lang="en-US" dirty="0" smtClean="0"/>
              <a:t>Instrument kernel/function entries (Session 4)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There are a few control flow profiling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50090" y="2436759"/>
            <a:ext cx="7629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inst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-before=“control-flow”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-before-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args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=“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cond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-branch-info”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0090" y="3682929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-bb-entry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0089" y="4856054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-function-entry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6891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control flow with </a:t>
            </a:r>
            <a:r>
              <a:rPr lang="en-US" dirty="0" err="1" smtClean="0"/>
              <a:t>sassi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49275" y="1876769"/>
            <a:ext cx="9700511" cy="3928144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Will insert instrumentation before all control-flow redirecting instructions</a:t>
            </a:r>
          </a:p>
          <a:p>
            <a:pPr lvl="1"/>
            <a:r>
              <a:rPr lang="en-US" dirty="0" smtClean="0"/>
              <a:t>E.g., conditional branches, jumps, calls</a:t>
            </a:r>
          </a:p>
          <a:p>
            <a:r>
              <a:rPr lang="en-US" dirty="0" smtClean="0"/>
              <a:t>Will also pass information about conditional branches to your instrumentation handler</a:t>
            </a:r>
          </a:p>
          <a:p>
            <a:pPr lvl="1"/>
            <a:r>
              <a:rPr lang="en-US" dirty="0" smtClean="0"/>
              <a:t>This argument will be </a:t>
            </a:r>
            <a:r>
              <a:rPr lang="en-US" b="1" dirty="0" smtClean="0"/>
              <a:t>NULL </a:t>
            </a:r>
            <a:r>
              <a:rPr lang="en-US" dirty="0" smtClean="0"/>
              <a:t>for unconditional branches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instrumentation before branches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60992" y="1876769"/>
            <a:ext cx="7629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–O3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inst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-before=“control-flow”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-before-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args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=“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cond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-branch-info”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296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ular Callout 11"/>
          <p:cNvSpPr/>
          <p:nvPr/>
        </p:nvSpPr>
        <p:spPr>
          <a:xfrm>
            <a:off x="1823227" y="5479485"/>
            <a:ext cx="3341716" cy="352543"/>
          </a:xfrm>
          <a:prstGeom prst="wedgeRectCallout">
            <a:avLst>
              <a:gd name="adj1" fmla="val -56606"/>
              <a:gd name="adj2" fmla="val -405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ffs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>finds first set bit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6650409" y="5224295"/>
            <a:ext cx="3341716" cy="510381"/>
          </a:xfrm>
          <a:prstGeom prst="wedgeRectCallout">
            <a:avLst>
              <a:gd name="adj1" fmla="val -126287"/>
              <a:gd name="adj2" fmla="val -2852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Elect one leader per warp to record results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7114697" y="4484055"/>
            <a:ext cx="3341716" cy="559954"/>
          </a:xfrm>
          <a:prstGeom prst="wedgeRectCallout">
            <a:avLst>
              <a:gd name="adj1" fmla="val -158825"/>
              <a:gd name="adj2" fmla="val -226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popc</a:t>
            </a:r>
            <a:r>
              <a:rPr lang="en-US" dirty="0" smtClean="0"/>
              <a:t> counts set bits in mask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7114697" y="3148707"/>
            <a:ext cx="3341716" cy="947651"/>
          </a:xfrm>
          <a:prstGeom prst="wedgeRectCallout">
            <a:avLst>
              <a:gd name="adj1" fmla="val -140902"/>
              <a:gd name="adj2" fmla="val -70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set of lanes that are taking/not taking branch, respectively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03664"/>
            <a:ext cx="9976104" cy="560153"/>
          </a:xfrm>
        </p:spPr>
        <p:txBody>
          <a:bodyPr/>
          <a:lstStyle/>
          <a:p>
            <a:r>
              <a:rPr lang="en-US" dirty="0" smtClean="0"/>
              <a:t>Example 3: Control divergence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720468"/>
            <a:ext cx="9976104" cy="525463"/>
          </a:xfrm>
        </p:spPr>
        <p:txBody>
          <a:bodyPr/>
          <a:lstStyle/>
          <a:p>
            <a:r>
              <a:rPr lang="en-US" dirty="0" smtClean="0"/>
              <a:t>Insert a call to this handler before conditional branches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3149" y="1227580"/>
            <a:ext cx="8352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__device__ void </a:t>
            </a:r>
            <a:r>
              <a:rPr lang="en-US" sz="1200" dirty="0" err="1">
                <a:latin typeface="Courier"/>
                <a:cs typeface="Courier"/>
              </a:rPr>
              <a:t>sassi_before_handler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200" dirty="0">
                <a:latin typeface="Courier"/>
                <a:cs typeface="Courier"/>
              </a:rPr>
              <a:t> *</a:t>
            </a:r>
            <a:r>
              <a:rPr lang="en-US" sz="1200" dirty="0" err="1">
                <a:latin typeface="Courier"/>
                <a:cs typeface="Courier"/>
              </a:rPr>
              <a:t>bp</a:t>
            </a:r>
            <a:r>
              <a:rPr lang="en-US" sz="1200" dirty="0" smtClean="0"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SASSICondBranchParams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brp</a:t>
            </a:r>
            <a:r>
              <a:rPr lang="en-US" sz="1200" dirty="0" smtClean="0"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threadIdxInWarp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accent3"/>
                </a:solidFill>
                <a:latin typeface="Courier"/>
                <a:cs typeface="Courier"/>
              </a:rPr>
              <a:t>get_laneid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active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__ballot</a:t>
            </a:r>
            <a:r>
              <a:rPr lang="en-US" sz="1200" dirty="0">
                <a:latin typeface="Courier"/>
                <a:cs typeface="Courier"/>
              </a:rPr>
              <a:t>(1);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dir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accent3"/>
                </a:solidFill>
                <a:latin typeface="Courier"/>
                <a:cs typeface="Courier"/>
              </a:rPr>
              <a:t>brp</a:t>
            </a:r>
            <a:r>
              <a:rPr lang="en-US" sz="1200" dirty="0">
                <a:solidFill>
                  <a:schemeClr val="accent3"/>
                </a:solidFill>
                <a:latin typeface="Courier"/>
                <a:cs typeface="Courier"/>
              </a:rPr>
              <a:t>-&gt;</a:t>
            </a:r>
            <a:r>
              <a:rPr lang="en-US" sz="1200" dirty="0" err="1">
                <a:solidFill>
                  <a:schemeClr val="accent3"/>
                </a:solidFill>
                <a:latin typeface="Courier"/>
                <a:cs typeface="Courier"/>
              </a:rPr>
              <a:t>GetDirection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taken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__ballot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dir</a:t>
            </a:r>
            <a:r>
              <a:rPr lang="en-US" sz="1200" dirty="0">
                <a:latin typeface="Courier"/>
                <a:cs typeface="Courier"/>
              </a:rPr>
              <a:t> == true);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ntaken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__ballot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dir</a:t>
            </a:r>
            <a:r>
              <a:rPr lang="en-US" sz="1200" dirty="0">
                <a:latin typeface="Courier"/>
                <a:cs typeface="Courier"/>
              </a:rPr>
              <a:t> == false);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numActive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popc</a:t>
            </a:r>
            <a:r>
              <a:rPr lang="en-US" sz="1200" dirty="0">
                <a:latin typeface="Courier"/>
                <a:cs typeface="Courier"/>
              </a:rPr>
              <a:t>(active);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numTaken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popc</a:t>
            </a:r>
            <a:r>
              <a:rPr lang="en-US" sz="1200" dirty="0">
                <a:latin typeface="Courier"/>
                <a:cs typeface="Courier"/>
              </a:rPr>
              <a:t>(taken);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numNotTaken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popc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ntaken</a:t>
            </a:r>
            <a:r>
              <a:rPr lang="en-US" sz="1200" dirty="0">
                <a:latin typeface="Courier"/>
                <a:cs typeface="Courier"/>
              </a:rPr>
              <a:t>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latin typeface="Courier"/>
                <a:cs typeface="Courier"/>
              </a:rPr>
              <a:t> divergent = (</a:t>
            </a:r>
            <a:r>
              <a:rPr lang="en-US" sz="1200" dirty="0" err="1">
                <a:latin typeface="Courier"/>
                <a:cs typeface="Courier"/>
              </a:rPr>
              <a:t>numTaken</a:t>
            </a:r>
            <a:r>
              <a:rPr lang="en-US" sz="1200" dirty="0">
                <a:latin typeface="Courier"/>
                <a:cs typeface="Courier"/>
              </a:rPr>
              <a:t> != </a:t>
            </a:r>
            <a:r>
              <a:rPr lang="en-US" sz="1200" dirty="0" err="1">
                <a:latin typeface="Courier"/>
                <a:cs typeface="Courier"/>
              </a:rPr>
              <a:t>numActive</a:t>
            </a:r>
            <a:r>
              <a:rPr lang="en-US" sz="1200" dirty="0">
                <a:latin typeface="Courier"/>
                <a:cs typeface="Courier"/>
              </a:rPr>
              <a:t> &amp;&amp; </a:t>
            </a:r>
            <a:r>
              <a:rPr lang="en-US" sz="1200" dirty="0" err="1">
                <a:latin typeface="Courier"/>
                <a:cs typeface="Courier"/>
              </a:rPr>
              <a:t>numNotTaken</a:t>
            </a:r>
            <a:r>
              <a:rPr lang="en-US" sz="1200" dirty="0">
                <a:latin typeface="Courier"/>
                <a:cs typeface="Courier"/>
              </a:rPr>
              <a:t> != </a:t>
            </a:r>
            <a:r>
              <a:rPr lang="en-US" sz="1200" dirty="0" err="1">
                <a:latin typeface="Courier"/>
                <a:cs typeface="Courier"/>
              </a:rPr>
              <a:t>numActive</a:t>
            </a:r>
            <a:r>
              <a:rPr lang="en-US" sz="1200" dirty="0">
                <a:latin typeface="Courier"/>
                <a:cs typeface="Courier"/>
              </a:rPr>
              <a:t>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(((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ffs</a:t>
            </a:r>
            <a:r>
              <a:rPr lang="en-US" sz="1200" dirty="0">
                <a:latin typeface="Courier"/>
                <a:cs typeface="Courier"/>
              </a:rPr>
              <a:t>(active)-1) == </a:t>
            </a:r>
            <a:r>
              <a:rPr lang="en-US" sz="1200" dirty="0" err="1" smtClean="0">
                <a:latin typeface="Courier"/>
                <a:cs typeface="Courier"/>
              </a:rPr>
              <a:t>threadIdxInWarp</a:t>
            </a:r>
            <a:r>
              <a:rPr lang="en-US" sz="1200" dirty="0" smtClean="0">
                <a:latin typeface="Courier"/>
                <a:cs typeface="Courier"/>
              </a:rPr>
              <a:t>) </a:t>
            </a:r>
            <a:r>
              <a:rPr lang="en-US" sz="1200" dirty="0">
                <a:latin typeface="Courier"/>
                <a:cs typeface="Courier"/>
              </a:rPr>
              <a:t>&amp;&amp; divergent) {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atomicAdd</a:t>
            </a:r>
            <a:r>
              <a:rPr lang="en-US" sz="1200" dirty="0">
                <a:latin typeface="Courier"/>
                <a:cs typeface="Courier"/>
              </a:rPr>
              <a:t>(&amp;</a:t>
            </a:r>
            <a:r>
              <a:rPr lang="en-US" sz="1200" dirty="0" err="1">
                <a:latin typeface="Courier"/>
                <a:cs typeface="Courier"/>
              </a:rPr>
              <a:t>diverged_branches</a:t>
            </a:r>
            <a:r>
              <a:rPr lang="en-US" sz="1200" dirty="0">
                <a:latin typeface="Courier"/>
                <a:cs typeface="Courier"/>
              </a:rPr>
              <a:t>, 1ULL);</a:t>
            </a:r>
          </a:p>
          <a:p>
            <a:r>
              <a:rPr lang="en-US" sz="1200" dirty="0"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7119557" y="1518475"/>
            <a:ext cx="3341716" cy="352856"/>
          </a:xfrm>
          <a:prstGeom prst="wedgeRectCallout">
            <a:avLst>
              <a:gd name="adj1" fmla="val -143634"/>
              <a:gd name="adj2" fmla="val 5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Find the lane number in warp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114697" y="2341600"/>
            <a:ext cx="3341716" cy="759878"/>
          </a:xfrm>
          <a:prstGeom prst="wedgeRectCallout">
            <a:avLst>
              <a:gd name="adj1" fmla="val -154908"/>
              <a:gd name="adj2" fmla="val -27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the direction that the branch will go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114697" y="1918560"/>
            <a:ext cx="3341716" cy="375811"/>
          </a:xfrm>
          <a:prstGeom prst="wedgeRectCallout">
            <a:avLst>
              <a:gd name="adj1" fmla="val -170042"/>
              <a:gd name="adj2" fmla="val -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the active mask</a:t>
            </a:r>
            <a:endParaRPr lang="en-US" dirty="0">
              <a:latin typeface="Courier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19" y="-686435"/>
            <a:ext cx="7127257" cy="75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0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8" grpId="0" animBg="1"/>
      <p:bldP spid="7" grpId="0" animBg="1"/>
      <p:bldP spid="3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03664"/>
            <a:ext cx="9976104" cy="560153"/>
          </a:xfrm>
        </p:spPr>
        <p:txBody>
          <a:bodyPr/>
          <a:lstStyle/>
          <a:p>
            <a:r>
              <a:rPr lang="en-US" dirty="0" smtClean="0"/>
              <a:t>Example 3: Control divergence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720468"/>
            <a:ext cx="9976104" cy="525463"/>
          </a:xfrm>
        </p:spPr>
        <p:txBody>
          <a:bodyPr/>
          <a:lstStyle/>
          <a:p>
            <a:r>
              <a:rPr lang="en-US" dirty="0" smtClean="0"/>
              <a:t>Insert a call to this handler before conditional branches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3149" y="1227580"/>
            <a:ext cx="835240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__device__ void </a:t>
            </a:r>
            <a:r>
              <a:rPr lang="en-US" sz="1200" dirty="0" err="1">
                <a:latin typeface="Courier"/>
                <a:cs typeface="Courier"/>
              </a:rPr>
              <a:t>sassi_before_handler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200" dirty="0">
                <a:latin typeface="Courier"/>
                <a:cs typeface="Courier"/>
              </a:rPr>
              <a:t> *</a:t>
            </a:r>
            <a:r>
              <a:rPr lang="en-US" sz="1200" dirty="0" err="1">
                <a:latin typeface="Courier"/>
                <a:cs typeface="Courier"/>
              </a:rPr>
              <a:t>bp</a:t>
            </a:r>
            <a:r>
              <a:rPr lang="en-US" sz="1200" dirty="0" smtClean="0"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rgbClr val="00B0F0"/>
                </a:solidFill>
                <a:latin typeface="Courier"/>
                <a:cs typeface="Courier"/>
              </a:rPr>
              <a:t>SASSICondBranchParams</a:t>
            </a:r>
            <a:r>
              <a:rPr lang="en-US" sz="1200" dirty="0" smtClean="0">
                <a:latin typeface="Courier"/>
                <a:cs typeface="Courier"/>
              </a:rPr>
              <a:t> *</a:t>
            </a:r>
            <a:r>
              <a:rPr lang="en-US" sz="1200" dirty="0" err="1" smtClean="0">
                <a:latin typeface="Courier"/>
                <a:cs typeface="Courier"/>
              </a:rPr>
              <a:t>brp</a:t>
            </a:r>
            <a:r>
              <a:rPr lang="en-US" sz="1200" dirty="0" smtClean="0"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threadIdxInWarp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accent3"/>
                </a:solidFill>
                <a:latin typeface="Courier"/>
                <a:cs typeface="Courier"/>
              </a:rPr>
              <a:t>get_laneid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active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__ballot</a:t>
            </a:r>
            <a:r>
              <a:rPr lang="en-US" sz="1200" dirty="0">
                <a:latin typeface="Courier"/>
                <a:cs typeface="Courier"/>
              </a:rPr>
              <a:t>(1);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dir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accent3"/>
                </a:solidFill>
                <a:latin typeface="Courier"/>
                <a:cs typeface="Courier"/>
              </a:rPr>
              <a:t>brp</a:t>
            </a:r>
            <a:r>
              <a:rPr lang="en-US" sz="1200" dirty="0">
                <a:solidFill>
                  <a:schemeClr val="accent3"/>
                </a:solidFill>
                <a:latin typeface="Courier"/>
                <a:cs typeface="Courier"/>
              </a:rPr>
              <a:t>-&gt;</a:t>
            </a:r>
            <a:r>
              <a:rPr lang="en-US" sz="1200" dirty="0" err="1">
                <a:solidFill>
                  <a:schemeClr val="accent3"/>
                </a:solidFill>
                <a:latin typeface="Courier"/>
                <a:cs typeface="Courier"/>
              </a:rPr>
              <a:t>GetDirection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taken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__ballot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dir</a:t>
            </a:r>
            <a:r>
              <a:rPr lang="en-US" sz="1200" dirty="0">
                <a:latin typeface="Courier"/>
                <a:cs typeface="Courier"/>
              </a:rPr>
              <a:t> == true);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ntaken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__ballot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dir</a:t>
            </a:r>
            <a:r>
              <a:rPr lang="en-US" sz="1200" dirty="0">
                <a:latin typeface="Courier"/>
                <a:cs typeface="Courier"/>
              </a:rPr>
              <a:t> == false);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numActive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popc</a:t>
            </a:r>
            <a:r>
              <a:rPr lang="en-US" sz="1200" dirty="0">
                <a:latin typeface="Courier"/>
                <a:cs typeface="Courier"/>
              </a:rPr>
              <a:t>(active);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numTaken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popc</a:t>
            </a:r>
            <a:r>
              <a:rPr lang="en-US" sz="1200" dirty="0">
                <a:latin typeface="Courier"/>
                <a:cs typeface="Courier"/>
              </a:rPr>
              <a:t>(taken);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numNotTaken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popc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ntaken</a:t>
            </a:r>
            <a:r>
              <a:rPr lang="en-US" sz="1200" dirty="0">
                <a:latin typeface="Courier"/>
                <a:cs typeface="Courier"/>
              </a:rPr>
              <a:t>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latin typeface="Courier"/>
                <a:cs typeface="Courier"/>
              </a:rPr>
              <a:t> divergent = (</a:t>
            </a:r>
            <a:r>
              <a:rPr lang="en-US" sz="1200" dirty="0" err="1">
                <a:latin typeface="Courier"/>
                <a:cs typeface="Courier"/>
              </a:rPr>
              <a:t>numTaken</a:t>
            </a:r>
            <a:r>
              <a:rPr lang="en-US" sz="1200" dirty="0">
                <a:latin typeface="Courier"/>
                <a:cs typeface="Courier"/>
              </a:rPr>
              <a:t> != </a:t>
            </a:r>
            <a:r>
              <a:rPr lang="en-US" sz="1200" dirty="0" err="1">
                <a:latin typeface="Courier"/>
                <a:cs typeface="Courier"/>
              </a:rPr>
              <a:t>numActive</a:t>
            </a:r>
            <a:r>
              <a:rPr lang="en-US" sz="1200" dirty="0">
                <a:latin typeface="Courier"/>
                <a:cs typeface="Courier"/>
              </a:rPr>
              <a:t> &amp;&amp; </a:t>
            </a:r>
            <a:r>
              <a:rPr lang="en-US" sz="1200" dirty="0" err="1">
                <a:latin typeface="Courier"/>
                <a:cs typeface="Courier"/>
              </a:rPr>
              <a:t>numNotTaken</a:t>
            </a:r>
            <a:r>
              <a:rPr lang="en-US" sz="1200" dirty="0">
                <a:latin typeface="Courier"/>
                <a:cs typeface="Courier"/>
              </a:rPr>
              <a:t> != </a:t>
            </a:r>
            <a:r>
              <a:rPr lang="en-US" sz="1200" dirty="0" err="1">
                <a:latin typeface="Courier"/>
                <a:cs typeface="Courier"/>
              </a:rPr>
              <a:t>numActive</a:t>
            </a:r>
            <a:r>
              <a:rPr lang="en-US" sz="1200" dirty="0">
                <a:latin typeface="Courier"/>
                <a:cs typeface="Courier"/>
              </a:rPr>
              <a:t>);</a:t>
            </a:r>
          </a:p>
          <a:p>
            <a:r>
              <a:rPr lang="en-US" sz="1200" dirty="0"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(((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__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ffs</a:t>
            </a:r>
            <a:r>
              <a:rPr lang="en-US" sz="1200" dirty="0">
                <a:latin typeface="Courier"/>
                <a:cs typeface="Courier"/>
              </a:rPr>
              <a:t>(active)-1) == </a:t>
            </a:r>
            <a:r>
              <a:rPr lang="en-US" sz="1200" dirty="0" err="1" smtClean="0">
                <a:latin typeface="Courier"/>
                <a:cs typeface="Courier"/>
              </a:rPr>
              <a:t>threadIdxInWarp</a:t>
            </a:r>
            <a:r>
              <a:rPr lang="en-US" sz="1200" dirty="0" smtClean="0">
                <a:latin typeface="Courier"/>
                <a:cs typeface="Courier"/>
              </a:rPr>
              <a:t>) </a:t>
            </a:r>
            <a:r>
              <a:rPr lang="en-US" sz="1200" dirty="0">
                <a:latin typeface="Courier"/>
                <a:cs typeface="Courier"/>
              </a:rPr>
              <a:t>&amp;&amp; divergent) {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atomicAdd</a:t>
            </a:r>
            <a:r>
              <a:rPr lang="en-US" sz="1200" dirty="0">
                <a:latin typeface="Courier"/>
                <a:cs typeface="Courier"/>
              </a:rPr>
              <a:t>(&amp;</a:t>
            </a:r>
            <a:r>
              <a:rPr lang="en-US" sz="1200" dirty="0" err="1">
                <a:latin typeface="Courier"/>
                <a:cs typeface="Courier"/>
              </a:rPr>
              <a:t>diverged_branches</a:t>
            </a:r>
            <a:r>
              <a:rPr lang="en-US" sz="1200" dirty="0">
                <a:latin typeface="Courier"/>
                <a:cs typeface="Courier"/>
              </a:rPr>
              <a:t>, 1ULL);</a:t>
            </a:r>
          </a:p>
          <a:p>
            <a:r>
              <a:rPr lang="en-US" sz="1200" dirty="0"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3968317" y="1609694"/>
            <a:ext cx="6693765" cy="2633832"/>
          </a:xfrm>
          <a:prstGeom prst="cloudCallo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Why don’t we check whether this instruction will execute?  i.e., Why not do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GetInstrWillExecute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895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pitfalls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Conditional branches are just predicated jumps</a:t>
            </a:r>
          </a:p>
          <a:p>
            <a:r>
              <a:rPr lang="en-US" dirty="0" smtClean="0"/>
              <a:t>You might be tempted to use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cudaSyncThreads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in your handlers</a:t>
            </a:r>
          </a:p>
          <a:p>
            <a:pPr lvl="1"/>
            <a:r>
              <a:rPr lang="en-US" dirty="0" smtClean="0"/>
              <a:t>This is not safe!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Things to watch out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7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Interactive </a:t>
            </a:r>
            <a:r>
              <a:rPr lang="en-US" dirty="0" err="1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" y="1521078"/>
            <a:ext cx="9948672" cy="4428240"/>
          </a:xfrm>
        </p:spPr>
        <p:txBody>
          <a:bodyPr/>
          <a:lstStyle/>
          <a:p>
            <a:r>
              <a:rPr lang="en-US" dirty="0" smtClean="0"/>
              <a:t>Write active mask analysis</a:t>
            </a:r>
          </a:p>
          <a:p>
            <a:r>
              <a:rPr lang="en-US" dirty="0" smtClean="0"/>
              <a:t>Write branch bias analysis</a:t>
            </a:r>
          </a:p>
          <a:p>
            <a:pPr lvl="1"/>
            <a:r>
              <a:rPr lang="en-US" dirty="0" smtClean="0"/>
              <a:t>See what fraction of the time the conditional branch is </a:t>
            </a:r>
            <a:r>
              <a:rPr lang="en-US" i="1" dirty="0" smtClean="0"/>
              <a:t>unanimous</a:t>
            </a:r>
            <a:r>
              <a:rPr lang="en-US" dirty="0" smtClean="0"/>
              <a:t> (i.e., not divergent) </a:t>
            </a:r>
            <a:r>
              <a:rPr lang="en-US" i="1" dirty="0" smtClean="0"/>
              <a:t>and</a:t>
            </a:r>
            <a:r>
              <a:rPr lang="en-US" dirty="0" smtClean="0"/>
              <a:t> the branch is taken</a:t>
            </a:r>
          </a:p>
          <a:p>
            <a:pPr lvl="2"/>
            <a:r>
              <a:rPr lang="en-US" dirty="0" smtClean="0"/>
              <a:t>Might hinder the </a:t>
            </a:r>
            <a:r>
              <a:rPr lang="en-US" dirty="0" err="1" smtClean="0"/>
              <a:t>icache</a:t>
            </a:r>
            <a:r>
              <a:rPr lang="en-US" dirty="0" smtClean="0"/>
              <a:t> performance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Rodinia’s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bfs</a:t>
            </a:r>
            <a:r>
              <a:rPr lang="en-US" dirty="0" smtClean="0"/>
              <a:t> as a sample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active mask analysis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5780" y="1768234"/>
            <a:ext cx="9948672" cy="390804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~/SASSI/tutorial/session2/active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Fill in the stubbed out code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active_handler.cu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The solution is in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 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subdirectory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R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un it on sample application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bfs_active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input/graph1MW_6.txt    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(or do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make –f active.mk run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Look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sassi-active.txt</a:t>
            </a:r>
          </a:p>
        </p:txBody>
      </p:sp>
    </p:spTree>
    <p:extLst>
      <p:ext uri="{BB962C8B-B14F-4D97-AF65-F5344CB8AC3E}">
        <p14:creationId xmlns:p14="http://schemas.microsoft.com/office/powerpoint/2010/main" val="263582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Streaming Multiprocessors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 is the hardware unit of replication for processing</a:t>
            </a:r>
          </a:p>
          <a:p>
            <a:r>
              <a:rPr lang="en-US" dirty="0" smtClean="0"/>
              <a:t>SMs execute threads in groups called</a:t>
            </a:r>
            <a:r>
              <a:rPr lang="en-US" i="1" dirty="0"/>
              <a:t> </a:t>
            </a:r>
            <a:r>
              <a:rPr lang="en-US" b="1" i="1" dirty="0" smtClean="0">
                <a:solidFill>
                  <a:schemeClr val="tx2"/>
                </a:solidFill>
              </a:rPr>
              <a:t>warps</a:t>
            </a:r>
          </a:p>
          <a:p>
            <a:pPr lvl="1"/>
            <a:r>
              <a:rPr lang="en-US" dirty="0" smtClean="0"/>
              <a:t>Warps for NVIDIA hardware are 32 threads wide</a:t>
            </a:r>
          </a:p>
          <a:p>
            <a:pPr lvl="1"/>
            <a:r>
              <a:rPr lang="en-US" dirty="0" smtClean="0"/>
              <a:t>Up </a:t>
            </a:r>
            <a:r>
              <a:rPr lang="en-US" dirty="0"/>
              <a:t>to </a:t>
            </a:r>
            <a:r>
              <a:rPr lang="en-US" dirty="0" smtClean="0"/>
              <a:t>64 schedulable </a:t>
            </a:r>
            <a:r>
              <a:rPr lang="en-US" dirty="0"/>
              <a:t>warps/SM on Kepler GK110</a:t>
            </a:r>
          </a:p>
          <a:p>
            <a:r>
              <a:rPr lang="en-US" dirty="0" smtClean="0"/>
              <a:t>Warps execute in a Single Instruction Multiple Thread (</a:t>
            </a:r>
            <a:r>
              <a:rPr lang="en-US" b="1" dirty="0" smtClean="0">
                <a:solidFill>
                  <a:schemeClr val="tx2"/>
                </a:solidFill>
              </a:rPr>
              <a:t>SIMT</a:t>
            </a:r>
            <a:r>
              <a:rPr lang="en-US" dirty="0" smtClean="0"/>
              <a:t>) fashion</a:t>
            </a:r>
          </a:p>
          <a:p>
            <a:pPr lvl="1"/>
            <a:r>
              <a:rPr lang="en-US" dirty="0" smtClean="0"/>
              <a:t>Similar to SIMD, but hardware automatically handles control flow </a:t>
            </a:r>
            <a:r>
              <a:rPr lang="en-US" i="1" dirty="0" smtClean="0"/>
              <a:t>divergence</a:t>
            </a:r>
          </a:p>
          <a:p>
            <a:pPr lvl="2"/>
            <a:r>
              <a:rPr lang="en-US" dirty="0" smtClean="0"/>
              <a:t>Divergence: when all threads in a single warp don’t take the same control path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branch bias analysis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6750" y="1868143"/>
            <a:ext cx="9948672" cy="390804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~/SASSI/tutorial/session2/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bbias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Fill in the stubbed out code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bbias_handler.cu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The solution is in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 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subdirectory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R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un it on sample application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bfs_bbias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input/graph1MW_6.txt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Look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sassi-bbias.txt</a:t>
            </a:r>
          </a:p>
        </p:txBody>
      </p:sp>
    </p:spTree>
    <p:extLst>
      <p:ext uri="{BB962C8B-B14F-4D97-AF65-F5344CB8AC3E}">
        <p14:creationId xmlns:p14="http://schemas.microsoft.com/office/powerpoint/2010/main" val="341092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310459"/>
              </p:ext>
            </p:extLst>
          </p:nvPr>
        </p:nvGraphicFramePr>
        <p:xfrm>
          <a:off x="3465576" y="2342516"/>
          <a:ext cx="5404104" cy="18288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02453"/>
                <a:gridCol w="4701651"/>
              </a:tblGrid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1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Data/Register Analysis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2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Memory Analysis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3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Interactive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 smtClean="0">
                        <a:solidFill>
                          <a:schemeClr val="tx1"/>
                        </a:solidFill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 smtClean="0">
                        <a:solidFill>
                          <a:schemeClr val="tx1"/>
                        </a:solidFill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Title 13"/>
          <p:cNvSpPr txBox="1">
            <a:spLocks/>
          </p:cNvSpPr>
          <p:nvPr/>
        </p:nvSpPr>
        <p:spPr bwMode="auto">
          <a:xfrm>
            <a:off x="1904635" y="2915284"/>
            <a:ext cx="128894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sz="180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Session 3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12384" y="1679599"/>
            <a:ext cx="0" cy="2813002"/>
          </a:xfrm>
          <a:prstGeom prst="line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0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Data/Register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2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SASSI register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2064" y="1237593"/>
            <a:ext cx="9948672" cy="4538598"/>
          </a:xfrm>
        </p:spPr>
        <p:txBody>
          <a:bodyPr/>
          <a:lstStyle/>
          <a:p>
            <a:r>
              <a:rPr lang="en-US" dirty="0" smtClean="0"/>
              <a:t>SASSI can be used to inspect the source and destination registers of all instructions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egister numbers, data types, and values therein</a:t>
            </a:r>
          </a:p>
          <a:p>
            <a:pPr lvl="1"/>
            <a:r>
              <a:rPr lang="en-US" dirty="0" smtClean="0"/>
              <a:t>Values are 32-bit numbers</a:t>
            </a:r>
          </a:p>
          <a:p>
            <a:r>
              <a:rPr lang="en-US" dirty="0" smtClean="0"/>
              <a:t>For looking at source values, I recommend instrumenting before instructions</a:t>
            </a:r>
          </a:p>
          <a:p>
            <a:pPr lvl="1"/>
            <a:r>
              <a:rPr lang="en-US" dirty="0" smtClean="0"/>
              <a:t>Source registers may be clobbered by instruction, e.g., r4 = </a:t>
            </a:r>
            <a:r>
              <a:rPr lang="en-US" dirty="0" err="1" smtClean="0"/>
              <a:t>ld</a:t>
            </a:r>
            <a:r>
              <a:rPr lang="en-US" dirty="0" smtClean="0"/>
              <a:t>[r4]</a:t>
            </a:r>
          </a:p>
          <a:p>
            <a:r>
              <a:rPr lang="en-US" dirty="0" smtClean="0"/>
              <a:t>For looking at destination values, you must instrument after instructions</a:t>
            </a:r>
          </a:p>
        </p:txBody>
      </p:sp>
    </p:spTree>
    <p:extLst>
      <p:ext uri="{BB962C8B-B14F-4D97-AF65-F5344CB8AC3E}">
        <p14:creationId xmlns:p14="http://schemas.microsoft.com/office/powerpoint/2010/main" val="28201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66745"/>
            <a:ext cx="9976104" cy="560153"/>
          </a:xfrm>
        </p:spPr>
        <p:txBody>
          <a:bodyPr/>
          <a:lstStyle/>
          <a:p>
            <a:r>
              <a:rPr lang="en-US" dirty="0" err="1" smtClean="0"/>
              <a:t>Sassi</a:t>
            </a:r>
            <a:r>
              <a:rPr lang="en-US" dirty="0" smtClean="0"/>
              <a:t> REGISTER analysis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49275" y="1876769"/>
            <a:ext cx="9700511" cy="3928144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instrumentation before instructions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9275" y="1802796"/>
            <a:ext cx="7077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inst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-before=“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reg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-reads”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-before-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args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=“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reg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-info”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  <p:sp>
        <p:nvSpPr>
          <p:cNvPr id="7" name="Line Callout 1 (Accent Bar) 6"/>
          <p:cNvSpPr/>
          <p:nvPr/>
        </p:nvSpPr>
        <p:spPr>
          <a:xfrm>
            <a:off x="7790637" y="2376196"/>
            <a:ext cx="3371350" cy="597068"/>
          </a:xfrm>
          <a:prstGeom prst="accentCallout1">
            <a:avLst>
              <a:gd name="adj1" fmla="val 16109"/>
              <a:gd name="adj2" fmla="val -4826"/>
              <a:gd name="adj3" fmla="val -10283"/>
              <a:gd name="adj4" fmla="val -19861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Only add the instrumentation before instructions that read registers  </a:t>
            </a:r>
            <a:endParaRPr lang="en-US" dirty="0"/>
          </a:p>
        </p:txBody>
      </p:sp>
      <p:sp>
        <p:nvSpPr>
          <p:cNvPr id="8" name="Line Callout 1 (Accent Bar) 7"/>
          <p:cNvSpPr/>
          <p:nvPr/>
        </p:nvSpPr>
        <p:spPr>
          <a:xfrm>
            <a:off x="7790637" y="3079661"/>
            <a:ext cx="2772261" cy="597068"/>
          </a:xfrm>
          <a:prstGeom prst="accentCallout1">
            <a:avLst>
              <a:gd name="adj1" fmla="val 18750"/>
              <a:gd name="adj2" fmla="val -5774"/>
              <a:gd name="adj3" fmla="val -85537"/>
              <a:gd name="adj4" fmla="val -3605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Pass register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66745"/>
            <a:ext cx="9976104" cy="560153"/>
          </a:xfrm>
        </p:spPr>
        <p:txBody>
          <a:bodyPr/>
          <a:lstStyle/>
          <a:p>
            <a:r>
              <a:rPr lang="en-US" dirty="0" err="1" smtClean="0"/>
              <a:t>Sassi</a:t>
            </a:r>
            <a:r>
              <a:rPr lang="en-US" dirty="0" smtClean="0"/>
              <a:t> REGISTER analysis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49275" y="1876769"/>
            <a:ext cx="9700511" cy="3928144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instrumentation after instructions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9275" y="1802796"/>
            <a:ext cx="7077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inst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-after=“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reg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-writes”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-after-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args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=“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reg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-info”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  <p:sp>
        <p:nvSpPr>
          <p:cNvPr id="7" name="Line Callout 1 (Accent Bar) 6"/>
          <p:cNvSpPr/>
          <p:nvPr/>
        </p:nvSpPr>
        <p:spPr>
          <a:xfrm>
            <a:off x="7790637" y="2376196"/>
            <a:ext cx="3371350" cy="597068"/>
          </a:xfrm>
          <a:prstGeom prst="accentCallout1">
            <a:avLst>
              <a:gd name="adj1" fmla="val 16109"/>
              <a:gd name="adj2" fmla="val -4826"/>
              <a:gd name="adj3" fmla="val -10283"/>
              <a:gd name="adj4" fmla="val -19861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Only add the instrumentation after instructions that write registers  </a:t>
            </a:r>
            <a:endParaRPr lang="en-US" dirty="0"/>
          </a:p>
        </p:txBody>
      </p:sp>
      <p:sp>
        <p:nvSpPr>
          <p:cNvPr id="8" name="Line Callout 1 (Accent Bar) 7"/>
          <p:cNvSpPr/>
          <p:nvPr/>
        </p:nvSpPr>
        <p:spPr>
          <a:xfrm>
            <a:off x="7790637" y="3079661"/>
            <a:ext cx="2772261" cy="597068"/>
          </a:xfrm>
          <a:prstGeom prst="accentCallout1">
            <a:avLst>
              <a:gd name="adj1" fmla="val 18750"/>
              <a:gd name="adj2" fmla="val -5774"/>
              <a:gd name="adj3" fmla="val -85537"/>
              <a:gd name="adj4" fmla="val -3605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Pass register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66745"/>
            <a:ext cx="9976104" cy="560153"/>
          </a:xfrm>
        </p:spPr>
        <p:txBody>
          <a:bodyPr/>
          <a:lstStyle/>
          <a:p>
            <a:r>
              <a:rPr lang="en-US" dirty="0" err="1" smtClean="0"/>
              <a:t>Sassi</a:t>
            </a:r>
            <a:r>
              <a:rPr lang="en-US" dirty="0" smtClean="0"/>
              <a:t> REGISTER analysis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49275" y="1876769"/>
            <a:ext cx="9700511" cy="3928144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dirty="0" err="1" smtClean="0"/>
              <a:t>sassi</a:t>
            </a:r>
            <a:r>
              <a:rPr lang="en-US" dirty="0" smtClean="0"/>
              <a:t>-</a:t>
            </a:r>
            <a:r>
              <a:rPr lang="en-US" dirty="0" err="1" smtClean="0"/>
              <a:t>iff</a:t>
            </a:r>
            <a:r>
              <a:rPr lang="en-US" dirty="0" smtClean="0"/>
              <a:t>-true-predicate-handler-call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7971" y="2887949"/>
            <a:ext cx="772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inst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-after=“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reg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-writes”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-after-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args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=“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reg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-info”</a:t>
            </a:r>
          </a:p>
          <a:p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		  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err="1">
                <a:latin typeface="Courier"/>
                <a:cs typeface="Courier"/>
              </a:rPr>
              <a:t>Xptxas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76B900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rgbClr val="76B900"/>
                </a:solidFill>
                <a:latin typeface="Courier"/>
                <a:cs typeface="Courier"/>
              </a:rPr>
              <a:t>iff</a:t>
            </a:r>
            <a:r>
              <a:rPr lang="en-US" dirty="0" smtClean="0">
                <a:solidFill>
                  <a:srgbClr val="76B900"/>
                </a:solidFill>
                <a:latin typeface="Courier"/>
                <a:cs typeface="Courier"/>
              </a:rPr>
              <a:t>-true-predicate-handler-call</a:t>
            </a:r>
            <a:endParaRPr lang="en-US" dirty="0">
              <a:solidFill>
                <a:srgbClr val="76B900"/>
              </a:solidFill>
              <a:latin typeface="Courier"/>
              <a:cs typeface="Courier"/>
            </a:endParaRPr>
          </a:p>
        </p:txBody>
      </p:sp>
      <p:sp>
        <p:nvSpPr>
          <p:cNvPr id="7" name="Line Callout 1 (Accent Bar) 6"/>
          <p:cNvSpPr/>
          <p:nvPr/>
        </p:nvSpPr>
        <p:spPr>
          <a:xfrm>
            <a:off x="7804108" y="2369578"/>
            <a:ext cx="3371350" cy="597068"/>
          </a:xfrm>
          <a:prstGeom prst="accentCallout1">
            <a:avLst>
              <a:gd name="adj1" fmla="val 16109"/>
              <a:gd name="adj2" fmla="val -4826"/>
              <a:gd name="adj3" fmla="val 161349"/>
              <a:gd name="adj4" fmla="val -24771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Only add the instrumentation after instructions that write registers  </a:t>
            </a:r>
            <a:endParaRPr lang="en-US" dirty="0"/>
          </a:p>
        </p:txBody>
      </p:sp>
      <p:sp>
        <p:nvSpPr>
          <p:cNvPr id="8" name="Line Callout 1 (Accent Bar) 7"/>
          <p:cNvSpPr/>
          <p:nvPr/>
        </p:nvSpPr>
        <p:spPr>
          <a:xfrm>
            <a:off x="7790637" y="3079661"/>
            <a:ext cx="2772261" cy="597068"/>
          </a:xfrm>
          <a:prstGeom prst="accentCallout1">
            <a:avLst>
              <a:gd name="adj1" fmla="val 18750"/>
              <a:gd name="adj2" fmla="val -5774"/>
              <a:gd name="adj3" fmla="val 88735"/>
              <a:gd name="adj4" fmla="val -36058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Pass register information</a:t>
            </a:r>
            <a:endParaRPr lang="en-US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4810953" y="4595893"/>
            <a:ext cx="3282210" cy="597068"/>
          </a:xfrm>
          <a:prstGeom prst="accentCallout1">
            <a:avLst>
              <a:gd name="adj1" fmla="val 18750"/>
              <a:gd name="adj2" fmla="val -5774"/>
              <a:gd name="adj3" fmla="val -92139"/>
              <a:gd name="adj4" fmla="val -1842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Don’t call the instrumentation handler unless it actually will (or did) 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03664"/>
            <a:ext cx="9976104" cy="560153"/>
          </a:xfrm>
        </p:spPr>
        <p:txBody>
          <a:bodyPr/>
          <a:lstStyle/>
          <a:p>
            <a:r>
              <a:rPr lang="en-US" dirty="0" smtClean="0"/>
              <a:t>Example 4: Register analysis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720468"/>
            <a:ext cx="9976104" cy="525463"/>
          </a:xfrm>
        </p:spPr>
        <p:txBody>
          <a:bodyPr/>
          <a:lstStyle/>
          <a:p>
            <a:r>
              <a:rPr lang="en-US" dirty="0" smtClean="0"/>
              <a:t>Find “scalar”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216" y="1479829"/>
            <a:ext cx="100330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en-US" sz="1400" dirty="0" err="1">
                <a:latin typeface="Courier"/>
                <a:cs typeface="Courier"/>
              </a:rPr>
              <a:t>sassi_after_handler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SASSIAfterParams</a:t>
            </a:r>
            <a:r>
              <a:rPr lang="en-US" sz="1400" dirty="0">
                <a:latin typeface="Courier"/>
                <a:cs typeface="Courier"/>
              </a:rPr>
              <a:t>* </a:t>
            </a:r>
            <a:r>
              <a:rPr lang="en-US" sz="1400" dirty="0" err="1">
                <a:latin typeface="Courier"/>
                <a:cs typeface="Courier"/>
              </a:rPr>
              <a:t>ap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SASSIRegisterParams</a:t>
            </a:r>
            <a:r>
              <a:rPr lang="en-US" sz="1400" dirty="0">
                <a:latin typeface="Courier"/>
                <a:cs typeface="Courier"/>
              </a:rPr>
              <a:t> *</a:t>
            </a:r>
            <a:r>
              <a:rPr lang="en-US" sz="1400" dirty="0" err="1">
                <a:latin typeface="Courier"/>
                <a:cs typeface="Courier"/>
              </a:rPr>
              <a:t>rp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latin typeface="Courier"/>
                <a:cs typeface="Courier"/>
              </a:rPr>
              <a:t>{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threadIdxInWarp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get_laneid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firstActiveThread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>
                <a:solidFill>
                  <a:srgbClr val="92D050"/>
                </a:solidFill>
                <a:latin typeface="Courier"/>
                <a:cs typeface="Courier"/>
              </a:rPr>
              <a:t>(__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ffs</a:t>
            </a:r>
            <a:r>
              <a:rPr lang="en-US" sz="1400" dirty="0">
                <a:solidFill>
                  <a:srgbClr val="92D050"/>
                </a:solidFill>
                <a:latin typeface="Courier"/>
                <a:cs typeface="Courier"/>
              </a:rPr>
              <a:t>(__ballot</a:t>
            </a:r>
            <a:r>
              <a:rPr lang="en-US" sz="1400" dirty="0">
                <a:latin typeface="Courier"/>
                <a:cs typeface="Courier"/>
              </a:rPr>
              <a:t>(1))-1);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uint64_t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pupc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ap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GetPUPC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SASSOp</a:t>
            </a:r>
            <a:r>
              <a:rPr lang="en-US" sz="1400" dirty="0">
                <a:latin typeface="Courier"/>
                <a:cs typeface="Courier"/>
              </a:rPr>
              <a:t> *stats = </a:t>
            </a:r>
            <a:r>
              <a:rPr lang="en-US" sz="1400" dirty="0" err="1">
                <a:latin typeface="Courier"/>
                <a:cs typeface="Courier"/>
              </a:rPr>
              <a:t>sassi_stats</a:t>
            </a:r>
            <a:r>
              <a:rPr lang="en-US" sz="1400" dirty="0"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getOrInit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pupc</a:t>
            </a:r>
            <a:r>
              <a:rPr lang="en-US" sz="1400" dirty="0">
                <a:latin typeface="Courier"/>
                <a:cs typeface="Courier"/>
              </a:rPr>
              <a:t>, [&amp;</a:t>
            </a:r>
            <a:r>
              <a:rPr lang="en-US" sz="1400" dirty="0" err="1">
                <a:latin typeface="Courier"/>
                <a:cs typeface="Courier"/>
              </a:rPr>
              <a:t>rp</a:t>
            </a:r>
            <a:r>
              <a:rPr lang="en-US" sz="1400" dirty="0">
                <a:latin typeface="Courier"/>
                <a:cs typeface="Courier"/>
              </a:rPr>
              <a:t>](</a:t>
            </a:r>
            <a:r>
              <a:rPr lang="en-US" sz="1400" dirty="0" err="1">
                <a:latin typeface="Courier"/>
                <a:cs typeface="Courier"/>
              </a:rPr>
              <a:t>SASSOp</a:t>
            </a:r>
            <a:r>
              <a:rPr lang="en-US" sz="1400" dirty="0">
                <a:latin typeface="Courier"/>
                <a:cs typeface="Courier"/>
              </a:rPr>
              <a:t> *v) </a:t>
            </a:r>
            <a:r>
              <a:rPr lang="en-US" sz="1400" dirty="0" smtClean="0">
                <a:latin typeface="Courier"/>
                <a:cs typeface="Courier"/>
              </a:rPr>
              <a:t>{ </a:t>
            </a:r>
            <a:r>
              <a:rPr lang="en-US" sz="1400" dirty="0" err="1" smtClean="0">
                <a:latin typeface="Courier"/>
                <a:cs typeface="Courier"/>
              </a:rPr>
              <a:t>SASSOp</a:t>
            </a:r>
            <a:r>
              <a:rPr lang="en-US" sz="1400" dirty="0">
                <a:latin typeface="Courier"/>
                <a:cs typeface="Courier"/>
              </a:rPr>
              <a:t>::</a:t>
            </a:r>
            <a:r>
              <a:rPr lang="en-US" sz="1400" dirty="0" err="1">
                <a:latin typeface="Courier"/>
                <a:cs typeface="Courier"/>
              </a:rPr>
              <a:t>init</a:t>
            </a:r>
            <a:r>
              <a:rPr lang="en-US" sz="1400" dirty="0">
                <a:latin typeface="Courier"/>
                <a:cs typeface="Courier"/>
              </a:rPr>
              <a:t>(v, </a:t>
            </a:r>
            <a:r>
              <a:rPr lang="en-US" sz="1400" dirty="0" err="1">
                <a:latin typeface="Courier"/>
                <a:cs typeface="Courier"/>
              </a:rPr>
              <a:t>rp</a:t>
            </a:r>
            <a:r>
              <a:rPr lang="en-US" sz="1400" dirty="0" smtClean="0">
                <a:latin typeface="Courier"/>
                <a:cs typeface="Courier"/>
              </a:rPr>
              <a:t>); });</a:t>
            </a:r>
            <a:endParaRPr lang="en-US" sz="140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atomicAdd</a:t>
            </a:r>
            <a:r>
              <a:rPr lang="en-US" sz="1400" dirty="0">
                <a:latin typeface="Courier"/>
                <a:cs typeface="Courier"/>
              </a:rPr>
              <a:t>(&amp;(stats-&gt;weight), 1);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for</a:t>
            </a:r>
            <a:r>
              <a:rPr lang="en-US" sz="1400" dirty="0">
                <a:latin typeface="Courier"/>
                <a:cs typeface="Courier"/>
              </a:rPr>
              <a:t> (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d = 0; d &lt;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rp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GetNumGPRDsts</a:t>
            </a:r>
            <a:r>
              <a:rPr lang="en-US" sz="1400" dirty="0">
                <a:latin typeface="Courier"/>
                <a:cs typeface="Courier"/>
              </a:rPr>
              <a:t>(); d++)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SASSIRegisterParams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::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GPRRegInfo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regInfo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rp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GetGPRDst</a:t>
            </a:r>
            <a:r>
              <a:rPr lang="en-US" sz="1400" dirty="0">
                <a:latin typeface="Courier"/>
                <a:cs typeface="Courier"/>
              </a:rPr>
              <a:t>(d);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SASSIRegisterParams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::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GPRRegValue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regVal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rp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GetRegValue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regInfo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leaderValue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>
                <a:solidFill>
                  <a:srgbClr val="92D050"/>
                </a:solidFill>
                <a:latin typeface="Courier"/>
                <a:cs typeface="Courier"/>
              </a:rPr>
              <a:t>__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shfl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regVal.asInt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firstActiveThread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allSame</a:t>
            </a:r>
            <a:r>
              <a:rPr lang="en-US" sz="1400" dirty="0">
                <a:latin typeface="Courier"/>
                <a:cs typeface="Courier"/>
              </a:rPr>
              <a:t> = (</a:t>
            </a:r>
            <a:r>
              <a:rPr lang="en-US" sz="1400" dirty="0">
                <a:solidFill>
                  <a:srgbClr val="92D050"/>
                </a:solidFill>
                <a:latin typeface="Courier"/>
                <a:cs typeface="Courier"/>
              </a:rPr>
              <a:t>__all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regVal.asInt</a:t>
            </a:r>
            <a:r>
              <a:rPr lang="en-US" sz="1400" dirty="0">
                <a:latin typeface="Courier"/>
                <a:cs typeface="Courier"/>
              </a:rPr>
              <a:t> == </a:t>
            </a:r>
            <a:r>
              <a:rPr lang="en-US" sz="1400" dirty="0" err="1">
                <a:latin typeface="Courier"/>
                <a:cs typeface="Courier"/>
              </a:rPr>
              <a:t>leaderValue</a:t>
            </a:r>
            <a:r>
              <a:rPr lang="en-US" sz="1400" dirty="0">
                <a:latin typeface="Courier"/>
                <a:cs typeface="Courier"/>
              </a:rPr>
              <a:t>) != 0);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if</a:t>
            </a:r>
            <a:r>
              <a:rPr lang="en-US" sz="1400" dirty="0">
                <a:latin typeface="Courier"/>
                <a:cs typeface="Courier"/>
              </a:rPr>
              <a:t> (</a:t>
            </a:r>
            <a:r>
              <a:rPr lang="en-US" sz="1400" dirty="0" err="1">
                <a:latin typeface="Courier"/>
                <a:cs typeface="Courier"/>
              </a:rPr>
              <a:t>threadIdxInWarp</a:t>
            </a:r>
            <a:r>
              <a:rPr lang="en-US" sz="1400" dirty="0">
                <a:latin typeface="Courier"/>
                <a:cs typeface="Courier"/>
              </a:rPr>
              <a:t> == </a:t>
            </a:r>
            <a:r>
              <a:rPr lang="en-US" sz="1400" dirty="0" err="1">
                <a:latin typeface="Courier"/>
                <a:cs typeface="Courier"/>
              </a:rPr>
              <a:t>firstActiveThread</a:t>
            </a:r>
            <a:r>
              <a:rPr lang="en-US" sz="1400" dirty="0">
                <a:latin typeface="Courier"/>
                <a:cs typeface="Courier"/>
              </a:rPr>
              <a:t>)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atomicAnd</a:t>
            </a:r>
            <a:r>
              <a:rPr lang="en-US" sz="1400" dirty="0">
                <a:latin typeface="Courier"/>
                <a:cs typeface="Courier"/>
              </a:rPr>
              <a:t>(&amp;(stats-&gt;operands[d].</a:t>
            </a:r>
            <a:r>
              <a:rPr lang="en-US" sz="1400" dirty="0" err="1">
                <a:latin typeface="Courier"/>
                <a:cs typeface="Courier"/>
              </a:rPr>
              <a:t>isScalar</a:t>
            </a:r>
            <a:r>
              <a:rPr lang="en-US" sz="1400" dirty="0">
                <a:latin typeface="Courier"/>
                <a:cs typeface="Courier"/>
              </a:rPr>
              <a:t>), </a:t>
            </a:r>
            <a:r>
              <a:rPr lang="en-US" sz="1400" dirty="0" err="1">
                <a:latin typeface="Courier"/>
                <a:cs typeface="Courier"/>
              </a:rPr>
              <a:t>allSame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r>
              <a:rPr lang="en-US" sz="1400" dirty="0" smtClean="0">
                <a:latin typeface="Courier"/>
                <a:cs typeface="Courier"/>
              </a:rPr>
              <a:t>  }</a:t>
            </a:r>
          </a:p>
          <a:p>
            <a:r>
              <a:rPr lang="en-US" sz="1400" dirty="0" smtClean="0">
                <a:latin typeface="Courier"/>
                <a:cs typeface="Courier"/>
              </a:rPr>
              <a:t>}</a:t>
            </a:r>
            <a:endParaRPr lang="en-US" sz="1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75" y="-3265762"/>
            <a:ext cx="9134475" cy="10496550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6456535" y="791322"/>
            <a:ext cx="3341716" cy="978598"/>
          </a:xfrm>
          <a:prstGeom prst="wedgeRectCallout">
            <a:avLst>
              <a:gd name="adj1" fmla="val -118181"/>
              <a:gd name="adj2" fmla="val 1222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Can modify values in registers as well as reading them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4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03664"/>
            <a:ext cx="9976104" cy="560153"/>
          </a:xfrm>
        </p:spPr>
        <p:txBody>
          <a:bodyPr/>
          <a:lstStyle/>
          <a:p>
            <a:r>
              <a:rPr lang="en-US" dirty="0" smtClean="0"/>
              <a:t>Example 4: Register analysis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720468"/>
            <a:ext cx="9976104" cy="525463"/>
          </a:xfrm>
        </p:spPr>
        <p:txBody>
          <a:bodyPr/>
          <a:lstStyle/>
          <a:p>
            <a:r>
              <a:rPr lang="en-US" dirty="0" smtClean="0"/>
              <a:t>Find “scalar” values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216" y="1479829"/>
            <a:ext cx="100330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en-US" sz="1400" dirty="0" err="1">
                <a:latin typeface="Courier"/>
                <a:cs typeface="Courier"/>
              </a:rPr>
              <a:t>sassi_after_handler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SASSIAfterParams</a:t>
            </a:r>
            <a:r>
              <a:rPr lang="en-US" sz="1400" dirty="0">
                <a:latin typeface="Courier"/>
                <a:cs typeface="Courier"/>
              </a:rPr>
              <a:t>* </a:t>
            </a:r>
            <a:r>
              <a:rPr lang="en-US" sz="1400" dirty="0" err="1">
                <a:latin typeface="Courier"/>
                <a:cs typeface="Courier"/>
              </a:rPr>
              <a:t>ap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SASSIRegisterParams</a:t>
            </a:r>
            <a:r>
              <a:rPr lang="en-US" sz="1400" dirty="0">
                <a:latin typeface="Courier"/>
                <a:cs typeface="Courier"/>
              </a:rPr>
              <a:t> *</a:t>
            </a:r>
            <a:r>
              <a:rPr lang="en-US" sz="1400" dirty="0" err="1">
                <a:latin typeface="Courier"/>
                <a:cs typeface="Courier"/>
              </a:rPr>
              <a:t>rp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latin typeface="Courier"/>
                <a:cs typeface="Courier"/>
              </a:rPr>
              <a:t>{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threadIdxInWarp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get_laneid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firstActiveThread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>
                <a:solidFill>
                  <a:srgbClr val="92D050"/>
                </a:solidFill>
                <a:latin typeface="Courier"/>
                <a:cs typeface="Courier"/>
              </a:rPr>
              <a:t>(__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ffs</a:t>
            </a:r>
            <a:r>
              <a:rPr lang="en-US" sz="1400" dirty="0">
                <a:solidFill>
                  <a:srgbClr val="92D050"/>
                </a:solidFill>
                <a:latin typeface="Courier"/>
                <a:cs typeface="Courier"/>
              </a:rPr>
              <a:t>(__ballot</a:t>
            </a:r>
            <a:r>
              <a:rPr lang="en-US" sz="1400" dirty="0">
                <a:latin typeface="Courier"/>
                <a:cs typeface="Courier"/>
              </a:rPr>
              <a:t>(1))-1);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uint64_t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pupc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ap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GetPUPC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SASSOp</a:t>
            </a:r>
            <a:r>
              <a:rPr lang="en-US" sz="1400" dirty="0">
                <a:latin typeface="Courier"/>
                <a:cs typeface="Courier"/>
              </a:rPr>
              <a:t> *stats = </a:t>
            </a:r>
            <a:r>
              <a:rPr lang="en-US" sz="1400" dirty="0" err="1">
                <a:latin typeface="Courier"/>
                <a:cs typeface="Courier"/>
              </a:rPr>
              <a:t>sassi_stats</a:t>
            </a:r>
            <a:r>
              <a:rPr lang="en-US" sz="1400" dirty="0"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getOrInit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pupc</a:t>
            </a:r>
            <a:r>
              <a:rPr lang="en-US" sz="1400" dirty="0">
                <a:latin typeface="Courier"/>
                <a:cs typeface="Courier"/>
              </a:rPr>
              <a:t>, [&amp;</a:t>
            </a:r>
            <a:r>
              <a:rPr lang="en-US" sz="1400" dirty="0" err="1">
                <a:latin typeface="Courier"/>
                <a:cs typeface="Courier"/>
              </a:rPr>
              <a:t>rp</a:t>
            </a:r>
            <a:r>
              <a:rPr lang="en-US" sz="1400" dirty="0">
                <a:latin typeface="Courier"/>
                <a:cs typeface="Courier"/>
              </a:rPr>
              <a:t>](</a:t>
            </a:r>
            <a:r>
              <a:rPr lang="en-US" sz="1400" dirty="0" err="1">
                <a:latin typeface="Courier"/>
                <a:cs typeface="Courier"/>
              </a:rPr>
              <a:t>SASSOp</a:t>
            </a:r>
            <a:r>
              <a:rPr lang="en-US" sz="1400" dirty="0">
                <a:latin typeface="Courier"/>
                <a:cs typeface="Courier"/>
              </a:rPr>
              <a:t> *v) </a:t>
            </a:r>
            <a:r>
              <a:rPr lang="en-US" sz="1400" dirty="0" smtClean="0">
                <a:latin typeface="Courier"/>
                <a:cs typeface="Courier"/>
              </a:rPr>
              <a:t>{ </a:t>
            </a:r>
            <a:r>
              <a:rPr lang="en-US" sz="1400" dirty="0" err="1" smtClean="0">
                <a:latin typeface="Courier"/>
                <a:cs typeface="Courier"/>
              </a:rPr>
              <a:t>SASSOp</a:t>
            </a:r>
            <a:r>
              <a:rPr lang="en-US" sz="1400" dirty="0">
                <a:latin typeface="Courier"/>
                <a:cs typeface="Courier"/>
              </a:rPr>
              <a:t>::</a:t>
            </a:r>
            <a:r>
              <a:rPr lang="en-US" sz="1400" dirty="0" err="1">
                <a:latin typeface="Courier"/>
                <a:cs typeface="Courier"/>
              </a:rPr>
              <a:t>init</a:t>
            </a:r>
            <a:r>
              <a:rPr lang="en-US" sz="1400" dirty="0">
                <a:latin typeface="Courier"/>
                <a:cs typeface="Courier"/>
              </a:rPr>
              <a:t>(v, </a:t>
            </a:r>
            <a:r>
              <a:rPr lang="en-US" sz="1400" dirty="0" err="1">
                <a:latin typeface="Courier"/>
                <a:cs typeface="Courier"/>
              </a:rPr>
              <a:t>rp</a:t>
            </a:r>
            <a:r>
              <a:rPr lang="en-US" sz="1400" dirty="0" smtClean="0">
                <a:latin typeface="Courier"/>
                <a:cs typeface="Courier"/>
              </a:rPr>
              <a:t>); });</a:t>
            </a:r>
            <a:endParaRPr lang="en-US" sz="140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atomicAdd</a:t>
            </a:r>
            <a:r>
              <a:rPr lang="en-US" sz="1400" dirty="0">
                <a:latin typeface="Courier"/>
                <a:cs typeface="Courier"/>
              </a:rPr>
              <a:t>(&amp;(stats-&gt;weight), 1);</a:t>
            </a:r>
          </a:p>
          <a:p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for</a:t>
            </a:r>
            <a:r>
              <a:rPr lang="en-US" sz="1400" dirty="0">
                <a:latin typeface="Courier"/>
                <a:cs typeface="Courier"/>
              </a:rPr>
              <a:t> (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d = 0; d &lt;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rp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GetNumGPRDsts</a:t>
            </a:r>
            <a:r>
              <a:rPr lang="en-US" sz="1400" dirty="0">
                <a:latin typeface="Courier"/>
                <a:cs typeface="Courier"/>
              </a:rPr>
              <a:t>(); d++)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SASSIRegisterParams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::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GPRRegInfo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regInfo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rp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GetGPRDst</a:t>
            </a:r>
            <a:r>
              <a:rPr lang="en-US" sz="1400" dirty="0">
                <a:latin typeface="Courier"/>
                <a:cs typeface="Courier"/>
              </a:rPr>
              <a:t>(d);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SASSIRegisterParams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::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GPRRegValue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regVal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rp</a:t>
            </a:r>
            <a:r>
              <a:rPr lang="en-US" sz="1400" dirty="0">
                <a:solidFill>
                  <a:srgbClr val="FFC000"/>
                </a:solidFill>
                <a:latin typeface="Courier"/>
                <a:cs typeface="Courier"/>
              </a:rPr>
              <a:t>-&gt;</a:t>
            </a:r>
            <a:r>
              <a:rPr lang="en-US" sz="1400" dirty="0" err="1">
                <a:solidFill>
                  <a:srgbClr val="FFC000"/>
                </a:solidFill>
                <a:latin typeface="Courier"/>
                <a:cs typeface="Courier"/>
              </a:rPr>
              <a:t>GetRegValue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ap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regInfo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leaderValue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>
                <a:solidFill>
                  <a:srgbClr val="92D050"/>
                </a:solidFill>
                <a:latin typeface="Courier"/>
                <a:cs typeface="Courier"/>
              </a:rPr>
              <a:t>__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shfl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regVal.asInt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firstActiveThread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allSame</a:t>
            </a:r>
            <a:r>
              <a:rPr lang="en-US" sz="1400" dirty="0">
                <a:latin typeface="Courier"/>
                <a:cs typeface="Courier"/>
              </a:rPr>
              <a:t> = (</a:t>
            </a:r>
            <a:r>
              <a:rPr lang="en-US" sz="1400" dirty="0">
                <a:solidFill>
                  <a:srgbClr val="92D050"/>
                </a:solidFill>
                <a:latin typeface="Courier"/>
                <a:cs typeface="Courier"/>
              </a:rPr>
              <a:t>__all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regVal.asInt</a:t>
            </a:r>
            <a:r>
              <a:rPr lang="en-US" sz="1400" dirty="0">
                <a:latin typeface="Courier"/>
                <a:cs typeface="Courier"/>
              </a:rPr>
              <a:t> == </a:t>
            </a:r>
            <a:r>
              <a:rPr lang="en-US" sz="1400" dirty="0" err="1">
                <a:latin typeface="Courier"/>
                <a:cs typeface="Courier"/>
              </a:rPr>
              <a:t>leaderValue</a:t>
            </a:r>
            <a:r>
              <a:rPr lang="en-US" sz="1400" dirty="0">
                <a:latin typeface="Courier"/>
                <a:cs typeface="Courier"/>
              </a:rPr>
              <a:t>) != 0);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B0F0"/>
                </a:solidFill>
                <a:latin typeface="Courier"/>
                <a:cs typeface="Courier"/>
              </a:rPr>
              <a:t>if</a:t>
            </a:r>
            <a:r>
              <a:rPr lang="en-US" sz="1400" dirty="0">
                <a:latin typeface="Courier"/>
                <a:cs typeface="Courier"/>
              </a:rPr>
              <a:t> (</a:t>
            </a:r>
            <a:r>
              <a:rPr lang="en-US" sz="1400" dirty="0" err="1">
                <a:latin typeface="Courier"/>
                <a:cs typeface="Courier"/>
              </a:rPr>
              <a:t>threadIdxInWarp</a:t>
            </a:r>
            <a:r>
              <a:rPr lang="en-US" sz="1400" dirty="0">
                <a:latin typeface="Courier"/>
                <a:cs typeface="Courier"/>
              </a:rPr>
              <a:t> == </a:t>
            </a:r>
            <a:r>
              <a:rPr lang="en-US" sz="1400" dirty="0" err="1">
                <a:latin typeface="Courier"/>
                <a:cs typeface="Courier"/>
              </a:rPr>
              <a:t>firstActiveThread</a:t>
            </a:r>
            <a:r>
              <a:rPr lang="en-US" sz="1400" dirty="0">
                <a:latin typeface="Courier"/>
                <a:cs typeface="Courier"/>
              </a:rPr>
              <a:t>) 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 err="1">
                <a:solidFill>
                  <a:srgbClr val="92D050"/>
                </a:solidFill>
                <a:latin typeface="Courier"/>
                <a:cs typeface="Courier"/>
              </a:rPr>
              <a:t>atomicAnd</a:t>
            </a:r>
            <a:r>
              <a:rPr lang="en-US" sz="1400" dirty="0">
                <a:latin typeface="Courier"/>
                <a:cs typeface="Courier"/>
              </a:rPr>
              <a:t>(&amp;(stats-&gt;operands[d].</a:t>
            </a:r>
            <a:r>
              <a:rPr lang="en-US" sz="1400" dirty="0" err="1">
                <a:latin typeface="Courier"/>
                <a:cs typeface="Courier"/>
              </a:rPr>
              <a:t>isScalar</a:t>
            </a:r>
            <a:r>
              <a:rPr lang="en-US" sz="1400" dirty="0">
                <a:latin typeface="Courier"/>
                <a:cs typeface="Courier"/>
              </a:rPr>
              <a:t>), </a:t>
            </a:r>
            <a:r>
              <a:rPr lang="en-US" sz="1400" dirty="0" err="1">
                <a:latin typeface="Courier"/>
                <a:cs typeface="Courier"/>
              </a:rPr>
              <a:t>allSame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r>
              <a:rPr lang="en-US" sz="1400" dirty="0" smtClean="0">
                <a:latin typeface="Courier"/>
                <a:cs typeface="Courier"/>
              </a:rPr>
              <a:t>  }</a:t>
            </a:r>
          </a:p>
          <a:p>
            <a:r>
              <a:rPr lang="en-US" sz="1400" dirty="0" smtClean="0">
                <a:latin typeface="Courier"/>
                <a:cs typeface="Courier"/>
              </a:rPr>
              <a:t>}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7434868" y="1873199"/>
            <a:ext cx="3341716" cy="352856"/>
          </a:xfrm>
          <a:prstGeom prst="wedgeRectCallout">
            <a:avLst>
              <a:gd name="adj1" fmla="val -143634"/>
              <a:gd name="adj2" fmla="val 5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Find the lane number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7434868" y="2255313"/>
            <a:ext cx="3341716" cy="661308"/>
          </a:xfrm>
          <a:prstGeom prst="wedgeRectCallout">
            <a:avLst>
              <a:gd name="adj1" fmla="val -106128"/>
              <a:gd name="adj2" fmla="val -367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Find the first active thread in the warp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434868" y="2258118"/>
            <a:ext cx="3341716" cy="661308"/>
          </a:xfrm>
          <a:prstGeom prst="wedgeRectCallout">
            <a:avLst>
              <a:gd name="adj1" fmla="val -157316"/>
              <a:gd name="adj2" fmla="val 192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the PC … well, something resembling a PC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434868" y="2255313"/>
            <a:ext cx="3341716" cy="661308"/>
          </a:xfrm>
          <a:prstGeom prst="wedgeRectCallout">
            <a:avLst>
              <a:gd name="adj1" fmla="val -145522"/>
              <a:gd name="adj2" fmla="val 63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Hash into a dictionary using the PC as the key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5190910" y="3736117"/>
            <a:ext cx="3341716" cy="661308"/>
          </a:xfrm>
          <a:prstGeom prst="wedgeRectCallout">
            <a:avLst>
              <a:gd name="adj1" fmla="val 45077"/>
              <a:gd name="adj2" fmla="val -121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If there’s no entry, this lambda function is invoked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183434" y="2585967"/>
            <a:ext cx="3341716" cy="661308"/>
          </a:xfrm>
          <a:prstGeom prst="wedgeRectCallout">
            <a:avLst>
              <a:gd name="adj1" fmla="val -29700"/>
              <a:gd name="adj2" fmla="val 109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Iterate over all the destination registers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6641050" y="2609616"/>
            <a:ext cx="3341716" cy="978598"/>
          </a:xfrm>
          <a:prstGeom prst="wedgeRectCallout">
            <a:avLst>
              <a:gd name="adj1" fmla="val -102118"/>
              <a:gd name="adj2" fmla="val 84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the </a:t>
            </a:r>
            <a:r>
              <a:rPr lang="en-US" dirty="0" err="1" smtClean="0"/>
              <a:t>GPRRegInfo</a:t>
            </a:r>
            <a:r>
              <a:rPr lang="en-US" dirty="0" smtClean="0"/>
              <a:t> for the destination register – type information and </a:t>
            </a:r>
            <a:r>
              <a:rPr lang="en-US" dirty="0" err="1" smtClean="0"/>
              <a:t>reg</a:t>
            </a:r>
            <a:r>
              <a:rPr lang="en-US" dirty="0" smtClean="0"/>
              <a:t> number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793450" y="2762016"/>
            <a:ext cx="3341716" cy="978598"/>
          </a:xfrm>
          <a:prstGeom prst="wedgeRectCallout">
            <a:avLst>
              <a:gd name="adj1" fmla="val -104949"/>
              <a:gd name="adj2" fmla="val 92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the value in the register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7013884" y="3068564"/>
            <a:ext cx="3341716" cy="978598"/>
          </a:xfrm>
          <a:prstGeom prst="wedgeRectCallout">
            <a:avLst>
              <a:gd name="adj1" fmla="val -58243"/>
              <a:gd name="adj2" fmla="val 135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If every thread matches the leader’s value, then the register is scalar; use __all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7166284" y="3220964"/>
            <a:ext cx="3341716" cy="601148"/>
          </a:xfrm>
          <a:prstGeom prst="wedgeRectCallout">
            <a:avLst>
              <a:gd name="adj1" fmla="val -111318"/>
              <a:gd name="adj2" fmla="val 256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Let the leader record the result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6861484" y="2916164"/>
            <a:ext cx="3341716" cy="978598"/>
          </a:xfrm>
          <a:prstGeom prst="wedgeRectCallout">
            <a:avLst>
              <a:gd name="adj1" fmla="val -122169"/>
              <a:gd name="adj2" fmla="val 1146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All threads use __</a:t>
            </a:r>
            <a:r>
              <a:rPr lang="en-US" dirty="0" err="1" smtClean="0"/>
              <a:t>shfl</a:t>
            </a:r>
            <a:r>
              <a:rPr lang="en-US" dirty="0" smtClean="0"/>
              <a:t> to get the first active thread’s value of </a:t>
            </a:r>
            <a:r>
              <a:rPr lang="en-US" dirty="0" err="1" smtClean="0">
                <a:latin typeface="Courier" pitchFamily="49" charset="0"/>
              </a:rPr>
              <a:t>regVal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5343026" y="4228702"/>
            <a:ext cx="3581820" cy="978598"/>
          </a:xfrm>
          <a:prstGeom prst="wedgeRectCallout">
            <a:avLst>
              <a:gd name="adj1" fmla="val -106565"/>
              <a:gd name="adj2" fmla="val -42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This type is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n-US" dirty="0" smtClean="0"/>
              <a:t>, so you can get to the bits 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regVal</a:t>
            </a:r>
            <a:r>
              <a:rPr lang="en-US" dirty="0" smtClean="0"/>
              <a:t> as an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dirty="0" smtClean="0"/>
              <a:t>,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ular Callout 19"/>
          <p:cNvSpPr/>
          <p:nvPr/>
        </p:nvSpPr>
        <p:spPr>
          <a:xfrm>
            <a:off x="6183116" y="4048910"/>
            <a:ext cx="3581820" cy="978598"/>
          </a:xfrm>
          <a:prstGeom prst="wedgeRectCallout">
            <a:avLst>
              <a:gd name="adj1" fmla="val -83357"/>
              <a:gd name="adj2" fmla="val 67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This was initialized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before the first kernel launch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16" grpId="0" animBg="1"/>
      <p:bldP spid="19" grpId="0" animBg="1"/>
      <p:bldP spid="2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715" y="260617"/>
            <a:ext cx="9976104" cy="560153"/>
          </a:xfrm>
        </p:spPr>
        <p:txBody>
          <a:bodyPr/>
          <a:lstStyle/>
          <a:p>
            <a:pPr algn="l"/>
            <a:r>
              <a:rPr lang="en-US" dirty="0" err="1" smtClean="0"/>
              <a:t>Gpu</a:t>
            </a:r>
            <a:r>
              <a:rPr lang="en-US" dirty="0" smtClean="0"/>
              <a:t> Block Diagram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845694" y="1866577"/>
            <a:ext cx="2516824" cy="2953641"/>
          </a:xfrm>
          <a:prstGeom prst="rect">
            <a:avLst/>
          </a:prstGeom>
          <a:solidFill>
            <a:srgbClr val="E7E6E6"/>
          </a:solidFill>
          <a:ln w="317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505370" y="2353160"/>
            <a:ext cx="2516824" cy="2953641"/>
          </a:xfrm>
          <a:prstGeom prst="rect">
            <a:avLst/>
          </a:prstGeom>
          <a:solidFill>
            <a:srgbClr val="E7E6E6"/>
          </a:solidFill>
          <a:ln w="317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184307" y="2795137"/>
            <a:ext cx="2516824" cy="2953641"/>
          </a:xfrm>
          <a:prstGeom prst="rect">
            <a:avLst/>
          </a:prstGeom>
          <a:solidFill>
            <a:srgbClr val="E7E6E6"/>
          </a:solidFill>
          <a:ln w="317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37386" y="4463960"/>
            <a:ext cx="1426968" cy="57514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317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V="1">
            <a:off x="3701131" y="5479348"/>
            <a:ext cx="1810666" cy="29195"/>
          </a:xfrm>
          <a:prstGeom prst="straightConnector1">
            <a:avLst/>
          </a:prstGeom>
          <a:noFill/>
          <a:ln w="1047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13" name="Rectangle 112"/>
          <p:cNvSpPr/>
          <p:nvPr/>
        </p:nvSpPr>
        <p:spPr>
          <a:xfrm>
            <a:off x="6941263" y="4538672"/>
            <a:ext cx="1910725" cy="1006448"/>
          </a:xfrm>
          <a:prstGeom prst="rect">
            <a:avLst/>
          </a:prstGeom>
          <a:solidFill>
            <a:sysClr val="window" lastClr="FFFFFF"/>
          </a:solidFill>
          <a:ln w="444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4" name="Left-Right Arrow 113"/>
          <p:cNvSpPr/>
          <p:nvPr/>
        </p:nvSpPr>
        <p:spPr>
          <a:xfrm>
            <a:off x="8843373" y="5280169"/>
            <a:ext cx="967034" cy="207306"/>
          </a:xfrm>
          <a:prstGeom prst="leftRightArrow">
            <a:avLst/>
          </a:prstGeom>
          <a:solidFill>
            <a:srgbClr val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999959" y="5051842"/>
            <a:ext cx="761006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12" b="1" dirty="0">
                <a:latin typeface="Calibri" panose="020F0502020204030204"/>
              </a:rPr>
              <a:t>GDDR5 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977763" y="5395775"/>
            <a:ext cx="880249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12" b="1" dirty="0">
                <a:latin typeface="Calibri" panose="020F0502020204030204"/>
              </a:rPr>
              <a:t>Channel 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235197" y="5271303"/>
            <a:ext cx="669626" cy="38437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2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L1</a:t>
            </a:r>
            <a:r>
              <a:rPr kumimoji="0" lang="en-US" sz="1412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302324" y="4550268"/>
            <a:ext cx="148430" cy="40191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497312" y="4550268"/>
            <a:ext cx="148430" cy="40191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686220" y="4550268"/>
            <a:ext cx="148430" cy="40191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392188" y="4551337"/>
            <a:ext cx="148430" cy="40191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2" name="Flowchart: Connector 121"/>
          <p:cNvSpPr/>
          <p:nvPr/>
        </p:nvSpPr>
        <p:spPr>
          <a:xfrm>
            <a:off x="1888559" y="4737049"/>
            <a:ext cx="70174" cy="60286"/>
          </a:xfrm>
          <a:prstGeom prst="flowChartConnector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3" name="Flowchart: Connector 122"/>
          <p:cNvSpPr/>
          <p:nvPr/>
        </p:nvSpPr>
        <p:spPr>
          <a:xfrm>
            <a:off x="1999603" y="4737049"/>
            <a:ext cx="70174" cy="60286"/>
          </a:xfrm>
          <a:prstGeom prst="flowChartConnector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4" name="Flowchart: Connector 123"/>
          <p:cNvSpPr/>
          <p:nvPr/>
        </p:nvSpPr>
        <p:spPr>
          <a:xfrm>
            <a:off x="2109007" y="4737050"/>
            <a:ext cx="70174" cy="60286"/>
          </a:xfrm>
          <a:prstGeom prst="flowChartConnector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5" name="Flowchart: Connector 124"/>
          <p:cNvSpPr/>
          <p:nvPr/>
        </p:nvSpPr>
        <p:spPr>
          <a:xfrm>
            <a:off x="2198654" y="4737052"/>
            <a:ext cx="70174" cy="60286"/>
          </a:xfrm>
          <a:prstGeom prst="flowChartConnector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907832" y="2971114"/>
            <a:ext cx="649866" cy="17351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Warp 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237386" y="3320432"/>
            <a:ext cx="1307513" cy="619777"/>
          </a:xfrm>
          <a:prstGeom prst="rect">
            <a:avLst/>
          </a:prstGeom>
          <a:solidFill>
            <a:srgbClr val="44546A">
              <a:lumMod val="60000"/>
              <a:lumOff val="40000"/>
            </a:srgbClr>
          </a:solidFill>
          <a:ln w="254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2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Warp Scheduler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101780" y="4142506"/>
            <a:ext cx="1993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SIMD Lanes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2791716" y="5181627"/>
            <a:ext cx="882096" cy="522033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47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Memory Port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2907831" y="3204619"/>
            <a:ext cx="649866" cy="17351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Warp 2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2910274" y="3428724"/>
            <a:ext cx="649866" cy="17351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Warp 3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2909757" y="3894039"/>
            <a:ext cx="673841" cy="17351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Warp N</a:t>
            </a:r>
          </a:p>
        </p:txBody>
      </p:sp>
      <p:cxnSp>
        <p:nvCxnSpPr>
          <p:cNvPr id="134" name="Straight Connector 133"/>
          <p:cNvCxnSpPr/>
          <p:nvPr/>
        </p:nvCxnSpPr>
        <p:spPr>
          <a:xfrm>
            <a:off x="1794007" y="3940209"/>
            <a:ext cx="0" cy="519789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5" name="Straight Connector 134"/>
          <p:cNvCxnSpPr/>
          <p:nvPr/>
        </p:nvCxnSpPr>
        <p:spPr>
          <a:xfrm flipH="1">
            <a:off x="2712490" y="3059115"/>
            <a:ext cx="1221" cy="93502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6" name="Straight Connector 135"/>
          <p:cNvCxnSpPr/>
          <p:nvPr/>
        </p:nvCxnSpPr>
        <p:spPr>
          <a:xfrm flipV="1">
            <a:off x="2714868" y="3069481"/>
            <a:ext cx="193132" cy="77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7" name="Straight Connector 136"/>
          <p:cNvCxnSpPr/>
          <p:nvPr/>
        </p:nvCxnSpPr>
        <p:spPr>
          <a:xfrm flipV="1">
            <a:off x="2719351" y="3294182"/>
            <a:ext cx="193132" cy="77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8" name="Straight Connector 137"/>
          <p:cNvCxnSpPr/>
          <p:nvPr/>
        </p:nvCxnSpPr>
        <p:spPr>
          <a:xfrm flipV="1">
            <a:off x="2701421" y="3503359"/>
            <a:ext cx="193132" cy="771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9" name="Straight Connector 138"/>
          <p:cNvCxnSpPr/>
          <p:nvPr/>
        </p:nvCxnSpPr>
        <p:spPr>
          <a:xfrm flipV="1">
            <a:off x="2704410" y="3992682"/>
            <a:ext cx="193132" cy="77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40" name="Straight Connector 139"/>
          <p:cNvCxnSpPr>
            <a:stCxn id="127" idx="3"/>
          </p:cNvCxnSpPr>
          <p:nvPr/>
        </p:nvCxnSpPr>
        <p:spPr>
          <a:xfrm flipV="1">
            <a:off x="2544899" y="3628239"/>
            <a:ext cx="156522" cy="208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1211259" y="2795701"/>
            <a:ext cx="1456787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82" b="1" dirty="0" smtClean="0">
                <a:solidFill>
                  <a:prstClr val="black"/>
                </a:solidFill>
                <a:latin typeface="Calibri" panose="020F0502020204030204"/>
              </a:rPr>
              <a:t>SM</a:t>
            </a:r>
            <a:endParaRPr lang="en-US" sz="1882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513558" y="2359977"/>
            <a:ext cx="1456787" cy="3819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82" b="1" dirty="0" smtClean="0">
                <a:solidFill>
                  <a:prstClr val="black"/>
                </a:solidFill>
                <a:latin typeface="Calibri" panose="020F0502020204030204"/>
              </a:rPr>
              <a:t>SM</a:t>
            </a:r>
            <a:endParaRPr lang="en-US" sz="1882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881524" y="1906178"/>
            <a:ext cx="1456787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82" b="1" dirty="0" smtClean="0">
                <a:solidFill>
                  <a:prstClr val="black"/>
                </a:solidFill>
                <a:latin typeface="Calibri" panose="020F0502020204030204"/>
              </a:rPr>
              <a:t>SM</a:t>
            </a:r>
            <a:endParaRPr lang="en-US" sz="1882" b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4022194" y="5046760"/>
            <a:ext cx="1514326" cy="1626"/>
          </a:xfrm>
          <a:prstGeom prst="straightConnector1">
            <a:avLst/>
          </a:prstGeom>
          <a:noFill/>
          <a:ln w="1047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45" name="Straight Arrow Connector 144"/>
          <p:cNvCxnSpPr/>
          <p:nvPr/>
        </p:nvCxnSpPr>
        <p:spPr>
          <a:xfrm>
            <a:off x="4341324" y="4279262"/>
            <a:ext cx="1170473" cy="2678"/>
          </a:xfrm>
          <a:prstGeom prst="straightConnector1">
            <a:avLst/>
          </a:prstGeom>
          <a:noFill/>
          <a:ln w="104775" cap="flat" cmpd="sng" algn="ctr">
            <a:solidFill>
              <a:srgbClr val="FFFFFF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46" name="Flowchart: Connector 145"/>
          <p:cNvSpPr/>
          <p:nvPr/>
        </p:nvSpPr>
        <p:spPr>
          <a:xfrm>
            <a:off x="4748615" y="4582752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748615" y="4484102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48615" y="4392314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 flipV="1">
            <a:off x="6082444" y="4880905"/>
            <a:ext cx="851141" cy="6649"/>
          </a:xfrm>
          <a:prstGeom prst="straightConnector1">
            <a:avLst/>
          </a:prstGeom>
          <a:noFill/>
          <a:ln w="1047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50" name="Rectangle 149"/>
          <p:cNvSpPr/>
          <p:nvPr/>
        </p:nvSpPr>
        <p:spPr>
          <a:xfrm>
            <a:off x="5511797" y="2559079"/>
            <a:ext cx="592330" cy="317480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</a:t>
            </a:r>
          </a:p>
        </p:txBody>
      </p:sp>
      <p:sp>
        <p:nvSpPr>
          <p:cNvPr id="151" name="Flowchart: Connector 150"/>
          <p:cNvSpPr/>
          <p:nvPr/>
        </p:nvSpPr>
        <p:spPr>
          <a:xfrm>
            <a:off x="4748615" y="4687768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2" name="Flowchart: Connector 151"/>
          <p:cNvSpPr/>
          <p:nvPr/>
        </p:nvSpPr>
        <p:spPr>
          <a:xfrm>
            <a:off x="4748615" y="4787661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3" name="Flowchart: Connector 152"/>
          <p:cNvSpPr/>
          <p:nvPr/>
        </p:nvSpPr>
        <p:spPr>
          <a:xfrm>
            <a:off x="4748615" y="4887554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939915" y="3010418"/>
            <a:ext cx="1910725" cy="979689"/>
          </a:xfrm>
          <a:prstGeom prst="rect">
            <a:avLst/>
          </a:prstGeom>
          <a:solidFill>
            <a:sysClr val="window" lastClr="FFFFFF"/>
          </a:solidFill>
          <a:ln w="444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001085" y="3392381"/>
            <a:ext cx="666560" cy="486109"/>
          </a:xfrm>
          <a:prstGeom prst="rect">
            <a:avLst/>
          </a:prstGeom>
          <a:solidFill>
            <a:srgbClr val="5B9BD5">
              <a:lumMod val="75000"/>
            </a:srgbClr>
          </a:solidFill>
          <a:ln w="254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12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L2 Slice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7914793" y="3320432"/>
            <a:ext cx="879626" cy="5657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12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Memory Controller</a:t>
            </a:r>
          </a:p>
        </p:txBody>
      </p:sp>
      <p:sp>
        <p:nvSpPr>
          <p:cNvPr id="157" name="Left-Right Arrow 156"/>
          <p:cNvSpPr/>
          <p:nvPr/>
        </p:nvSpPr>
        <p:spPr>
          <a:xfrm>
            <a:off x="8842025" y="3725157"/>
            <a:ext cx="967034" cy="207306"/>
          </a:xfrm>
          <a:prstGeom prst="leftRightArrow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8997432" y="3488920"/>
            <a:ext cx="761006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12" b="1" dirty="0">
                <a:latin typeface="Calibri" panose="020F0502020204030204"/>
              </a:rPr>
              <a:t>GDDR5</a:t>
            </a:r>
            <a:r>
              <a:rPr lang="en-US" sz="1412" b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8976415" y="3840763"/>
            <a:ext cx="880249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12" b="1" dirty="0">
                <a:latin typeface="Calibri" panose="020F0502020204030204"/>
              </a:rPr>
              <a:t>Channel </a:t>
            </a:r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6082444" y="3320432"/>
            <a:ext cx="849793" cy="5461"/>
          </a:xfrm>
          <a:prstGeom prst="straightConnector1">
            <a:avLst/>
          </a:prstGeom>
          <a:noFill/>
          <a:ln w="1047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61" name="Flowchart: Connector 160"/>
          <p:cNvSpPr/>
          <p:nvPr/>
        </p:nvSpPr>
        <p:spPr>
          <a:xfrm>
            <a:off x="6392296" y="4055424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2" name="Flowchart: Connector 161"/>
          <p:cNvSpPr/>
          <p:nvPr/>
        </p:nvSpPr>
        <p:spPr>
          <a:xfrm>
            <a:off x="6392296" y="3956774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3" name="Flowchart: Connector 162"/>
          <p:cNvSpPr/>
          <p:nvPr/>
        </p:nvSpPr>
        <p:spPr>
          <a:xfrm>
            <a:off x="6392296" y="3864986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4" name="Flowchart: Connector 163"/>
          <p:cNvSpPr/>
          <p:nvPr/>
        </p:nvSpPr>
        <p:spPr>
          <a:xfrm>
            <a:off x="6392296" y="4160440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5" name="Flowchart: Connector 164"/>
          <p:cNvSpPr/>
          <p:nvPr/>
        </p:nvSpPr>
        <p:spPr>
          <a:xfrm>
            <a:off x="6392296" y="4260333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6" name="Flowchart: Connector 165"/>
          <p:cNvSpPr/>
          <p:nvPr/>
        </p:nvSpPr>
        <p:spPr>
          <a:xfrm>
            <a:off x="6392296" y="4360226"/>
            <a:ext cx="61484" cy="60286"/>
          </a:xfrm>
          <a:prstGeom prst="flowChartConnector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9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932237" y="2977011"/>
            <a:ext cx="2165551" cy="3819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82" b="1" dirty="0">
                <a:solidFill>
                  <a:prstClr val="black"/>
                </a:solidFill>
                <a:latin typeface="Calibri" panose="020F0502020204030204"/>
              </a:rPr>
              <a:t>Memory Partition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5273115" y="1133294"/>
            <a:ext cx="1676400" cy="79150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69" name="Curved Connector 168"/>
          <p:cNvCxnSpPr/>
          <p:nvPr/>
        </p:nvCxnSpPr>
        <p:spPr>
          <a:xfrm rot="16200000" flipH="1">
            <a:off x="5168044" y="1407137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0" name="Curved Connector 169"/>
          <p:cNvCxnSpPr/>
          <p:nvPr/>
        </p:nvCxnSpPr>
        <p:spPr>
          <a:xfrm rot="16200000" flipH="1">
            <a:off x="5320445" y="1407137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1" name="Curved Connector 170"/>
          <p:cNvCxnSpPr/>
          <p:nvPr/>
        </p:nvCxnSpPr>
        <p:spPr>
          <a:xfrm rot="16200000" flipH="1">
            <a:off x="5472845" y="1407137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2" name="Curved Connector 171"/>
          <p:cNvCxnSpPr/>
          <p:nvPr/>
        </p:nvCxnSpPr>
        <p:spPr>
          <a:xfrm rot="16200000" flipH="1">
            <a:off x="5625244" y="1407137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3" name="Curved Connector 172"/>
          <p:cNvCxnSpPr/>
          <p:nvPr/>
        </p:nvCxnSpPr>
        <p:spPr>
          <a:xfrm rot="16200000" flipH="1">
            <a:off x="5777644" y="1407137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4" name="Curved Connector 173"/>
          <p:cNvCxnSpPr/>
          <p:nvPr/>
        </p:nvCxnSpPr>
        <p:spPr>
          <a:xfrm rot="16200000" flipH="1">
            <a:off x="6387244" y="1407137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75" name="Oval 174"/>
          <p:cNvSpPr/>
          <p:nvPr/>
        </p:nvSpPr>
        <p:spPr>
          <a:xfrm>
            <a:off x="6234844" y="1483337"/>
            <a:ext cx="76201" cy="762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6387244" y="1483337"/>
            <a:ext cx="76201" cy="762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6539644" y="1483337"/>
            <a:ext cx="76201" cy="762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78" name="Straight Arrow Connector 177"/>
          <p:cNvCxnSpPr>
            <a:stCxn id="180" idx="3"/>
          </p:cNvCxnSpPr>
          <p:nvPr/>
        </p:nvCxnSpPr>
        <p:spPr>
          <a:xfrm>
            <a:off x="4909244" y="1291892"/>
            <a:ext cx="533369" cy="21137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9" name="Straight Arrow Connector 178"/>
          <p:cNvCxnSpPr>
            <a:stCxn id="180" idx="3"/>
          </p:cNvCxnSpPr>
          <p:nvPr/>
        </p:nvCxnSpPr>
        <p:spPr>
          <a:xfrm>
            <a:off x="4909244" y="1291892"/>
            <a:ext cx="844122" cy="146867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0" name="TextBox 179"/>
          <p:cNvSpPr txBox="1"/>
          <p:nvPr/>
        </p:nvSpPr>
        <p:spPr>
          <a:xfrm>
            <a:off x="3478336" y="1061059"/>
            <a:ext cx="14309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latin typeface="Calibri" panose="020F0502020204030204"/>
              </a:rPr>
              <a:t>THREADS</a:t>
            </a:r>
            <a:endParaRPr lang="en-US" sz="2400" b="1" dirty="0">
              <a:latin typeface="Calibri" panose="020F0502020204030204"/>
            </a:endParaRPr>
          </a:p>
        </p:txBody>
      </p:sp>
      <p:cxnSp>
        <p:nvCxnSpPr>
          <p:cNvPr id="181" name="Straight Connector 180"/>
          <p:cNvCxnSpPr/>
          <p:nvPr/>
        </p:nvCxnSpPr>
        <p:spPr>
          <a:xfrm flipV="1">
            <a:off x="2945474" y="1956301"/>
            <a:ext cx="2342314" cy="978813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dash"/>
            <a:miter lim="800000"/>
          </a:ln>
          <a:effectLst/>
        </p:spPr>
      </p:cxnSp>
      <p:cxnSp>
        <p:nvCxnSpPr>
          <p:cNvPr id="182" name="Straight Connector 181"/>
          <p:cNvCxnSpPr/>
          <p:nvPr/>
        </p:nvCxnSpPr>
        <p:spPr>
          <a:xfrm flipV="1">
            <a:off x="3535188" y="1956301"/>
            <a:ext cx="3423557" cy="1040079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dash"/>
            <a:miter lim="800000"/>
          </a:ln>
          <a:effectLst/>
        </p:spPr>
      </p:cxnSp>
      <p:sp>
        <p:nvSpPr>
          <p:cNvPr id="183" name="TextBox 182"/>
          <p:cNvSpPr txBox="1"/>
          <p:nvPr/>
        </p:nvSpPr>
        <p:spPr>
          <a:xfrm>
            <a:off x="6893294" y="4505590"/>
            <a:ext cx="2042830" cy="3819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82" b="1" dirty="0">
                <a:solidFill>
                  <a:prstClr val="black"/>
                </a:solidFill>
                <a:latin typeface="Calibri" panose="020F0502020204030204"/>
              </a:rPr>
              <a:t>Memory Partition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015339" y="1133295"/>
            <a:ext cx="1676400" cy="79150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85" name="Curved Connector 184"/>
          <p:cNvCxnSpPr/>
          <p:nvPr/>
        </p:nvCxnSpPr>
        <p:spPr>
          <a:xfrm rot="16200000" flipH="1">
            <a:off x="6910268" y="1405008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Curved Connector 185"/>
          <p:cNvCxnSpPr/>
          <p:nvPr/>
        </p:nvCxnSpPr>
        <p:spPr>
          <a:xfrm rot="16200000" flipH="1">
            <a:off x="7062669" y="1405008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Curved Connector 186"/>
          <p:cNvCxnSpPr/>
          <p:nvPr/>
        </p:nvCxnSpPr>
        <p:spPr>
          <a:xfrm rot="16200000" flipH="1">
            <a:off x="7215069" y="1405008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Curved Connector 187"/>
          <p:cNvCxnSpPr/>
          <p:nvPr/>
        </p:nvCxnSpPr>
        <p:spPr>
          <a:xfrm rot="16200000" flipH="1">
            <a:off x="7367468" y="1405008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9" name="Curved Connector 188"/>
          <p:cNvCxnSpPr/>
          <p:nvPr/>
        </p:nvCxnSpPr>
        <p:spPr>
          <a:xfrm rot="16200000" flipH="1">
            <a:off x="7519868" y="1405008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Curved Connector 189"/>
          <p:cNvCxnSpPr/>
          <p:nvPr/>
        </p:nvCxnSpPr>
        <p:spPr>
          <a:xfrm rot="16200000" flipH="1">
            <a:off x="8129468" y="1405008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1" name="Oval 190"/>
          <p:cNvSpPr/>
          <p:nvPr/>
        </p:nvSpPr>
        <p:spPr>
          <a:xfrm>
            <a:off x="7977068" y="1481208"/>
            <a:ext cx="76201" cy="762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8129468" y="1481208"/>
            <a:ext cx="76201" cy="762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8281868" y="1481208"/>
            <a:ext cx="76201" cy="762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8794419" y="1133294"/>
            <a:ext cx="1676400" cy="79150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95" name="Curved Connector 194"/>
          <p:cNvCxnSpPr/>
          <p:nvPr/>
        </p:nvCxnSpPr>
        <p:spPr>
          <a:xfrm rot="16200000" flipH="1">
            <a:off x="8689348" y="1419204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6" name="Curved Connector 195"/>
          <p:cNvCxnSpPr/>
          <p:nvPr/>
        </p:nvCxnSpPr>
        <p:spPr>
          <a:xfrm rot="16200000" flipH="1">
            <a:off x="8841749" y="1419204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7" name="Curved Connector 196"/>
          <p:cNvCxnSpPr/>
          <p:nvPr/>
        </p:nvCxnSpPr>
        <p:spPr>
          <a:xfrm rot="16200000" flipH="1">
            <a:off x="8994149" y="1419204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Curved Connector 197"/>
          <p:cNvCxnSpPr/>
          <p:nvPr/>
        </p:nvCxnSpPr>
        <p:spPr>
          <a:xfrm rot="16200000" flipH="1">
            <a:off x="9146548" y="1419204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9" name="Curved Connector 198"/>
          <p:cNvCxnSpPr/>
          <p:nvPr/>
        </p:nvCxnSpPr>
        <p:spPr>
          <a:xfrm rot="16200000" flipH="1">
            <a:off x="9298948" y="1419204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0" name="Curved Connector 199"/>
          <p:cNvCxnSpPr/>
          <p:nvPr/>
        </p:nvCxnSpPr>
        <p:spPr>
          <a:xfrm rot="16200000" flipH="1">
            <a:off x="9908548" y="1419204"/>
            <a:ext cx="685800" cy="228600"/>
          </a:xfrm>
          <a:prstGeom prst="curvedConnector3">
            <a:avLst/>
          </a:prstGeom>
          <a:noFill/>
          <a:ln w="381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01" name="Oval 200"/>
          <p:cNvSpPr/>
          <p:nvPr/>
        </p:nvSpPr>
        <p:spPr>
          <a:xfrm>
            <a:off x="9756148" y="1495404"/>
            <a:ext cx="76201" cy="762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9908548" y="1495404"/>
            <a:ext cx="76201" cy="762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10060948" y="1495404"/>
            <a:ext cx="76201" cy="762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9846502" y="5124212"/>
            <a:ext cx="910955" cy="500761"/>
          </a:xfrm>
          <a:prstGeom prst="roundRect">
            <a:avLst/>
          </a:prstGeom>
          <a:solidFill>
            <a:srgbClr val="70AD4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GDDR5</a:t>
            </a:r>
          </a:p>
        </p:txBody>
      </p:sp>
      <p:sp>
        <p:nvSpPr>
          <p:cNvPr id="205" name="Rounded Rectangle 204"/>
          <p:cNvSpPr/>
          <p:nvPr/>
        </p:nvSpPr>
        <p:spPr>
          <a:xfrm>
            <a:off x="9819003" y="3578429"/>
            <a:ext cx="910955" cy="500761"/>
          </a:xfrm>
          <a:prstGeom prst="roundRect">
            <a:avLst/>
          </a:prstGeom>
          <a:solidFill>
            <a:srgbClr val="70AD4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GDDR5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043808" y="4920409"/>
            <a:ext cx="666560" cy="486109"/>
          </a:xfrm>
          <a:prstGeom prst="rect">
            <a:avLst/>
          </a:prstGeom>
          <a:solidFill>
            <a:srgbClr val="5B9BD5">
              <a:lumMod val="75000"/>
            </a:srgbClr>
          </a:solidFill>
          <a:ln w="254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12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L2 Slice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7895277" y="4890108"/>
            <a:ext cx="879626" cy="5657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12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Memory Controller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7291269" y="2208937"/>
            <a:ext cx="4167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latin typeface="Calibri" panose="020F0502020204030204"/>
              </a:rPr>
              <a:t>Lockstep execution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C00000"/>
                </a:solidFill>
                <a:latin typeface="Calibri" panose="020F0502020204030204"/>
              </a:rPr>
              <a:t>Warp stalled on memory access</a:t>
            </a:r>
            <a:endParaRPr lang="en-US" sz="2000" b="1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334641" y="767154"/>
            <a:ext cx="14309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latin typeface="Calibri" panose="020F0502020204030204"/>
              </a:rPr>
              <a:t>WARPS</a:t>
            </a:r>
            <a:endParaRPr lang="en-US" sz="2400" b="1" dirty="0">
              <a:latin typeface="Calibri" panose="020F0502020204030204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494715" y="664825"/>
            <a:ext cx="3592651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Courtesy of Niladrish Chatterjee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963033" y="5271290"/>
            <a:ext cx="814829" cy="38437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82" b="1" kern="0" dirty="0" smtClean="0">
                <a:solidFill>
                  <a:prstClr val="black"/>
                </a:solidFill>
                <a:latin typeface="Calibri" panose="020F0502020204030204"/>
              </a:rPr>
              <a:t>Shared</a:t>
            </a:r>
            <a:r>
              <a:rPr kumimoji="0" lang="en-US" sz="1412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2731185" y="4662385"/>
            <a:ext cx="904911" cy="384375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53788" tIns="26894" rIns="53788" bIns="268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82" b="1" kern="0" dirty="0" err="1" smtClean="0">
                <a:solidFill>
                  <a:prstClr val="black"/>
                </a:solidFill>
                <a:latin typeface="Calibri" panose="020F0502020204030204"/>
              </a:rPr>
              <a:t>RFile</a:t>
            </a:r>
            <a:r>
              <a:rPr kumimoji="0" lang="en-US" sz="1412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54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75" grpId="0" animBg="1"/>
      <p:bldP spid="176" grpId="0" animBg="1"/>
      <p:bldP spid="177" grpId="0" animBg="1"/>
      <p:bldP spid="180" grpId="0"/>
      <p:bldP spid="184" grpId="0" animBg="1"/>
      <p:bldP spid="191" grpId="0" animBg="1"/>
      <p:bldP spid="192" grpId="0" animBg="1"/>
      <p:bldP spid="193" grpId="0" animBg="1"/>
      <p:bldP spid="194" grpId="0" animBg="1"/>
      <p:bldP spid="201" grpId="0" animBg="1"/>
      <p:bldP spid="202" grpId="0" animBg="1"/>
      <p:bldP spid="203" grpId="0" animBg="1"/>
      <p:bldP spid="20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/>
              <a:t>SASSI Memory Instrumentation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addresses</a:t>
            </a:r>
          </a:p>
          <a:p>
            <a:pPr lvl="1"/>
            <a:r>
              <a:rPr lang="en-US" dirty="0" smtClean="0"/>
              <a:t>Global, local, shared memory spaces</a:t>
            </a:r>
          </a:p>
          <a:p>
            <a:r>
              <a:rPr lang="en-US" dirty="0" smtClean="0"/>
              <a:t>Analyze data values being loaded, stored</a:t>
            </a:r>
          </a:p>
          <a:p>
            <a:endParaRPr lang="en-US" dirty="0"/>
          </a:p>
          <a:p>
            <a:r>
              <a:rPr lang="en-US" dirty="0" smtClean="0"/>
              <a:t>TODO: &lt;…insert more discussion here&gt;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Selectively Instrument Only Memory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11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SASSI Memory 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Compiling the application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Inject instrumentation before memory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2394" y="3106307"/>
            <a:ext cx="7491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err="1">
                <a:latin typeface="Courier"/>
                <a:cs typeface="Courier"/>
              </a:rPr>
              <a:t>nvcc</a:t>
            </a:r>
            <a:r>
              <a:rPr lang="en-US" dirty="0">
                <a:latin typeface="Courier"/>
                <a:cs typeface="Courier"/>
              </a:rPr>
              <a:t> –O3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gencode</a:t>
            </a:r>
            <a:r>
              <a:rPr lang="en-US" dirty="0" smtClean="0">
                <a:latin typeface="Courier"/>
                <a:cs typeface="Courier"/>
              </a:rPr>
              <a:t>=compute_30,code=sm_30 -O3 </a:t>
            </a:r>
            <a:r>
              <a:rPr lang="en-US" dirty="0">
                <a:latin typeface="Courier"/>
                <a:cs typeface="Courier"/>
              </a:rPr>
              <a:t>–</a:t>
            </a:r>
            <a:r>
              <a:rPr lang="en-US" dirty="0" err="1">
                <a:latin typeface="Courier"/>
                <a:cs typeface="Courier"/>
              </a:rPr>
              <a:t>rdc</a:t>
            </a:r>
            <a:r>
              <a:rPr lang="en-US" dirty="0">
                <a:latin typeface="Courier"/>
                <a:cs typeface="Courier"/>
              </a:rPr>
              <a:t>=true</a:t>
            </a:r>
          </a:p>
          <a:p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–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Courier"/>
                <a:cs typeface="Courier"/>
              </a:rPr>
              <a:t>inst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-before=“memory”</a:t>
            </a:r>
          </a:p>
          <a:p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		  -</a:t>
            </a:r>
            <a:r>
              <a:rPr lang="en-US" dirty="0" err="1" smtClean="0">
                <a:latin typeface="Courier"/>
                <a:cs typeface="Courier"/>
              </a:rPr>
              <a:t>Xptxas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urier"/>
                <a:cs typeface="Courier"/>
              </a:rPr>
              <a:t>--</a:t>
            </a:r>
            <a:r>
              <a:rPr lang="en-US" dirty="0" err="1">
                <a:solidFill>
                  <a:schemeClr val="tx2"/>
                </a:solidFill>
                <a:latin typeface="Courier"/>
                <a:cs typeface="Courier"/>
              </a:rPr>
              <a:t>sassi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-before-</a:t>
            </a:r>
            <a:r>
              <a:rPr lang="en-US" dirty="0" err="1">
                <a:solidFill>
                  <a:schemeClr val="tx2"/>
                </a:solidFill>
                <a:latin typeface="Courier"/>
                <a:cs typeface="Courier"/>
              </a:rPr>
              <a:t>args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="mem-info"</a:t>
            </a:r>
          </a:p>
          <a:p>
            <a:endParaRPr lang="en-US" dirty="0" smtClean="0">
              <a:solidFill>
                <a:schemeClr val="tx2"/>
              </a:solidFill>
              <a:latin typeface="Courier"/>
              <a:cs typeface="Courier"/>
            </a:endParaRPr>
          </a:p>
        </p:txBody>
      </p:sp>
      <p:sp>
        <p:nvSpPr>
          <p:cNvPr id="12" name="Line Callout 1 (Accent Bar) 11"/>
          <p:cNvSpPr/>
          <p:nvPr/>
        </p:nvSpPr>
        <p:spPr>
          <a:xfrm>
            <a:off x="8586266" y="3225099"/>
            <a:ext cx="2407799" cy="597068"/>
          </a:xfrm>
          <a:prstGeom prst="accentCallout1">
            <a:avLst>
              <a:gd name="adj1" fmla="val 36650"/>
              <a:gd name="adj2" fmla="val -8826"/>
              <a:gd name="adj3" fmla="val 58583"/>
              <a:gd name="adj4" fmla="val -7275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Insert instrumentation before memory instructions</a:t>
            </a:r>
            <a:endParaRPr lang="en-US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8051470" y="4518845"/>
            <a:ext cx="2921330" cy="597068"/>
          </a:xfrm>
          <a:prstGeom prst="accentCallout1">
            <a:avLst>
              <a:gd name="adj1" fmla="val 18750"/>
              <a:gd name="adj2" fmla="val -8333"/>
              <a:gd name="adj3" fmla="val -108487"/>
              <a:gd name="adj4" fmla="val -3047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 smtClean="0"/>
              <a:t>Pass memory information to the handler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38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Example 5: Memory Address Divergence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8135" y="1868143"/>
            <a:ext cx="10390909" cy="3908048"/>
          </a:xfrm>
        </p:spPr>
        <p:txBody>
          <a:bodyPr/>
          <a:lstStyle/>
          <a:p>
            <a:r>
              <a:rPr lang="en-US" dirty="0" smtClean="0"/>
              <a:t>Each thread in a warp can request a unique address (gather/scatter)</a:t>
            </a:r>
          </a:p>
          <a:p>
            <a:r>
              <a:rPr lang="en-US" dirty="0" smtClean="0"/>
              <a:t>Memory requests are </a:t>
            </a:r>
            <a:r>
              <a:rPr lang="en-US" i="1" dirty="0" smtClean="0"/>
              <a:t>coalesced</a:t>
            </a:r>
            <a:r>
              <a:rPr lang="en-US" dirty="0" smtClean="0"/>
              <a:t> across threads in a warp</a:t>
            </a:r>
          </a:p>
          <a:p>
            <a:pPr lvl="1"/>
            <a:r>
              <a:rPr lang="en-US" dirty="0" smtClean="0"/>
              <a:t>Number of requests reduced to minimum required to fetch all unique cache lines</a:t>
            </a:r>
          </a:p>
          <a:p>
            <a:r>
              <a:rPr lang="en-US" dirty="0" smtClean="0"/>
              <a:t>Memory address divergence: warp requests multiple (possibly unaligned or non-sequential) cache lines</a:t>
            </a:r>
            <a:endParaRPr lang="en-US" dirty="0"/>
          </a:p>
          <a:p>
            <a:r>
              <a:rPr lang="en-US" dirty="0" smtClean="0"/>
              <a:t>Goal: Collect a histogram of number of unique memory requests generated for each warp-wide memory instruction </a:t>
            </a:r>
          </a:p>
          <a:p>
            <a:pPr lvl="1"/>
            <a:r>
              <a:rPr lang="en-US" dirty="0" smtClean="0"/>
              <a:t>Count total number of </a:t>
            </a:r>
            <a:r>
              <a:rPr lang="en-US" i="1" dirty="0" smtClean="0"/>
              <a:t>coalesced</a:t>
            </a:r>
            <a:r>
              <a:rPr lang="en-US" dirty="0" smtClean="0"/>
              <a:t> (unique) cache lines accessed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memory address divergence?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7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8216" y="1401114"/>
            <a:ext cx="105208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ourier"/>
                <a:cs typeface="Courier"/>
              </a:rPr>
              <a:t>__device__ void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sassi_before_handler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SASSIBeforeParams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*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bp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rgbClr val="00B0F0"/>
                </a:solidFill>
                <a:latin typeface="Courier"/>
                <a:cs typeface="Courier"/>
              </a:rPr>
              <a:t>SASSIMemoryParams</a:t>
            </a:r>
            <a:r>
              <a:rPr lang="en-US" sz="1600" dirty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*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mp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{</a:t>
            </a:r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</a:t>
            </a:r>
            <a:r>
              <a:rPr lang="en-US" sz="1600" dirty="0">
                <a:solidFill>
                  <a:srgbClr val="00B0F0"/>
                </a:solidFill>
                <a:latin typeface="Courier"/>
                <a:cs typeface="Courier"/>
              </a:rPr>
              <a:t>if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(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bp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-&gt;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GetInstrWillExecute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()) { return;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intptr_t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address =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mp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-&gt;</a:t>
            </a:r>
            <a:r>
              <a:rPr lang="en-US" sz="1600" dirty="0" err="1">
                <a:solidFill>
                  <a:srgbClr val="FFC000"/>
                </a:solidFill>
                <a:latin typeface="Courier"/>
                <a:cs typeface="Courier"/>
              </a:rPr>
              <a:t>GetAddress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();</a:t>
            </a:r>
          </a:p>
          <a:p>
            <a:endParaRPr lang="en-US" sz="16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if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(!</a:t>
            </a:r>
            <a:r>
              <a:rPr lang="en-US" sz="1600" dirty="0">
                <a:solidFill>
                  <a:srgbClr val="FFC000"/>
                </a:solidFill>
                <a:latin typeface="Courier"/>
                <a:cs typeface="Courier"/>
              </a:rPr>
              <a:t>__</a:t>
            </a:r>
            <a:r>
              <a:rPr lang="en-US" sz="1600" dirty="0" err="1">
                <a:solidFill>
                  <a:srgbClr val="FFC000"/>
                </a:solidFill>
                <a:latin typeface="Courier"/>
                <a:cs typeface="Courier"/>
              </a:rPr>
              <a:t>isGlobal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((void*)address)) { return; }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intptr_t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line_address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=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address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&gt;&gt; LINE_BITS;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unsigned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unique_lines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= 0;</a:t>
            </a:r>
          </a:p>
          <a:p>
            <a:endParaRPr lang="en-US" sz="16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workset_bitmask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600" dirty="0">
                <a:solidFill>
                  <a:srgbClr val="92D050"/>
                </a:solidFill>
                <a:latin typeface="Courier"/>
                <a:cs typeface="Courier"/>
              </a:rPr>
              <a:t>__ballot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(1);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unmatched_mask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workset_bitmask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endParaRPr lang="en-US" sz="16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while (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unmatched_mask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600" i="1" dirty="0" smtClean="0">
                <a:solidFill>
                  <a:srgbClr val="FF3399"/>
                </a:solidFill>
                <a:latin typeface="Courier"/>
                <a:cs typeface="Courier"/>
              </a:rPr>
              <a:t>...</a:t>
            </a:r>
          </a:p>
          <a:p>
            <a:r>
              <a:rPr lang="en-US" sz="1600" i="1" dirty="0">
                <a:solidFill>
                  <a:srgbClr val="FF3399"/>
                </a:solidFill>
                <a:latin typeface="Courier"/>
                <a:cs typeface="Courier"/>
              </a:rPr>
              <a:t>	</a:t>
            </a:r>
            <a:r>
              <a:rPr lang="en-US" sz="1600" i="1" dirty="0" smtClean="0">
                <a:solidFill>
                  <a:srgbClr val="FF3399"/>
                </a:solidFill>
                <a:latin typeface="Courier"/>
                <a:cs typeface="Courier"/>
              </a:rPr>
              <a:t>(continued on next slide)</a:t>
            </a:r>
            <a:endParaRPr lang="en-US" sz="1600" i="1" dirty="0">
              <a:solidFill>
                <a:srgbClr val="FF3399"/>
              </a:solidFill>
              <a:latin typeface="Courier"/>
              <a:cs typeface="Courier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98348" y="247012"/>
            <a:ext cx="9976104" cy="560153"/>
          </a:xfrm>
        </p:spPr>
        <p:txBody>
          <a:bodyPr/>
          <a:lstStyle/>
          <a:p>
            <a:r>
              <a:rPr lang="en-US" dirty="0" smtClean="0"/>
              <a:t>Example 5: </a:t>
            </a:r>
            <a:r>
              <a:rPr lang="en-US" dirty="0"/>
              <a:t>Memory Address Divergence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8348" y="796150"/>
            <a:ext cx="9976104" cy="525463"/>
          </a:xfrm>
        </p:spPr>
        <p:txBody>
          <a:bodyPr/>
          <a:lstStyle/>
          <a:p>
            <a:r>
              <a:rPr lang="en-US" dirty="0" smtClean="0"/>
              <a:t>Writing the Instrumentation Handler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6780602" y="1892297"/>
            <a:ext cx="3978650" cy="372788"/>
          </a:xfrm>
          <a:prstGeom prst="wedgeRectCallout">
            <a:avLst>
              <a:gd name="adj1" fmla="val -76044"/>
              <a:gd name="adj2" fmla="val 1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Skip instructions that won’t execute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6780602" y="2344586"/>
            <a:ext cx="3978650" cy="372788"/>
          </a:xfrm>
          <a:prstGeom prst="wedgeRectCallout">
            <a:avLst>
              <a:gd name="adj1" fmla="val -95743"/>
              <a:gd name="adj2" fmla="val 16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Get each thread’s request address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768102" y="2838203"/>
            <a:ext cx="3978650" cy="843140"/>
          </a:xfrm>
          <a:prstGeom prst="wedgeRectCallout">
            <a:avLst>
              <a:gd name="adj1" fmla="val -70373"/>
              <a:gd name="adj2" fmla="val -26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Global memory space only</a:t>
            </a:r>
          </a:p>
          <a:p>
            <a:r>
              <a:rPr lang="en-US" dirty="0" smtClean="0"/>
              <a:t>Skip shared or local (thread-private) memory for this handler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6780602" y="3793551"/>
            <a:ext cx="3978650" cy="372788"/>
          </a:xfrm>
          <a:prstGeom prst="wedgeRectCallout">
            <a:avLst>
              <a:gd name="adj1" fmla="val -137530"/>
              <a:gd name="adj2" fmla="val -108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Convert address to line address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6780602" y="4263902"/>
            <a:ext cx="3978650" cy="496385"/>
          </a:xfrm>
          <a:prstGeom prst="wedgeRectCallout">
            <a:avLst>
              <a:gd name="adj1" fmla="val -125293"/>
              <a:gd name="adj2" fmla="val -14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Each thread tracks unique line addresses across the warp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417744" y="2265085"/>
            <a:ext cx="3341716" cy="573118"/>
          </a:xfrm>
          <a:prstGeom prst="wedgeRectCallout">
            <a:avLst>
              <a:gd name="adj1" fmla="val -41643"/>
              <a:gd name="adj2" fmla="val -139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This function called before every </a:t>
            </a:r>
            <a:r>
              <a:rPr lang="en-US" b="1" i="1" dirty="0" smtClean="0"/>
              <a:t>memory</a:t>
            </a:r>
            <a:r>
              <a:rPr lang="en-US" dirty="0" smtClean="0"/>
              <a:t> operation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6780602" y="3968069"/>
            <a:ext cx="3978650" cy="372788"/>
          </a:xfrm>
          <a:prstGeom prst="wedgeRectCallout">
            <a:avLst>
              <a:gd name="adj1" fmla="val -104996"/>
              <a:gd name="adj2" fmla="val 320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Collect mask of active warp threads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6780602" y="4592300"/>
            <a:ext cx="3978650" cy="526132"/>
          </a:xfrm>
          <a:prstGeom prst="wedgeRectCallout">
            <a:avLst>
              <a:gd name="adj1" fmla="val -104399"/>
              <a:gd name="adj2" fmla="val -51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All threads have addresses that are not yet accounted for to start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6780602" y="5238573"/>
            <a:ext cx="3978650" cy="767532"/>
          </a:xfrm>
          <a:prstGeom prst="wedgeRectCallout">
            <a:avLst>
              <a:gd name="adj1" fmla="val -159318"/>
              <a:gd name="adj2" fmla="val -51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Perform N-to-N comparison of line addresses requested across all active threads in the current warp</a:t>
            </a:r>
            <a:endParaRPr lang="en-US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3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2" grpId="0" animBg="1"/>
      <p:bldP spid="12" grpId="1" animBg="1"/>
      <p:bldP spid="18" grpId="0" animBg="1"/>
      <p:bldP spid="21" grpId="0" animBg="1"/>
      <p:bldP spid="2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/>
          <p:cNvSpPr/>
          <p:nvPr/>
        </p:nvSpPr>
        <p:spPr>
          <a:xfrm>
            <a:off x="6697785" y="4364060"/>
            <a:ext cx="4156572" cy="432900"/>
          </a:xfrm>
          <a:prstGeom prst="wedgeRectCallout">
            <a:avLst>
              <a:gd name="adj1" fmla="val -150204"/>
              <a:gd name="adj2" fmla="val -62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Increment unique lines found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6816227" y="1390500"/>
            <a:ext cx="3978650" cy="830186"/>
          </a:xfrm>
          <a:prstGeom prst="wedgeRectCallout">
            <a:avLst>
              <a:gd name="adj1" fmla="val -84699"/>
              <a:gd name="adj2" fmla="val 53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Elect a leader for this iteration</a:t>
            </a:r>
          </a:p>
          <a:p>
            <a:r>
              <a:rPr lang="en-US" dirty="0" smtClean="0"/>
              <a:t>Choose a leader who has an address we have not accounted for yet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6270171" y="1386380"/>
            <a:ext cx="4524706" cy="311792"/>
          </a:xfrm>
          <a:prstGeom prst="wedgeRectCallout">
            <a:avLst>
              <a:gd name="adj1" fmla="val -72934"/>
              <a:gd name="adj2" fmla="val 319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Broadcast leader’s address for comparison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093" y="1386379"/>
            <a:ext cx="1033082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3399"/>
                </a:solidFill>
                <a:latin typeface="Courier"/>
                <a:cs typeface="Courier"/>
              </a:rPr>
              <a:t>… (continued </a:t>
            </a:r>
            <a:r>
              <a:rPr lang="en-US" sz="1600" i="1" dirty="0" smtClean="0">
                <a:solidFill>
                  <a:srgbClr val="FF3399"/>
                </a:solidFill>
                <a:latin typeface="Courier"/>
                <a:cs typeface="Courier"/>
              </a:rPr>
              <a:t>from previous </a:t>
            </a:r>
            <a:r>
              <a:rPr lang="en-US" sz="1600" i="1" dirty="0">
                <a:solidFill>
                  <a:srgbClr val="FF3399"/>
                </a:solidFill>
                <a:latin typeface="Courier"/>
                <a:cs typeface="Courier"/>
              </a:rPr>
              <a:t>slide)</a:t>
            </a:r>
          </a:p>
          <a:p>
            <a:endParaRPr lang="en-US" sz="16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while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(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unmatched_mask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!= 0) {</a:t>
            </a:r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leader = </a:t>
            </a:r>
            <a:r>
              <a:rPr lang="en-US" sz="1600" dirty="0">
                <a:solidFill>
                  <a:srgbClr val="92D050"/>
                </a:solidFill>
                <a:latin typeface="Courier"/>
                <a:cs typeface="Courier"/>
              </a:rPr>
              <a:t>__</a:t>
            </a:r>
            <a:r>
              <a:rPr lang="en-US" sz="1600" dirty="0" err="1" smtClean="0">
                <a:solidFill>
                  <a:srgbClr val="92D050"/>
                </a:solidFill>
                <a:latin typeface="Courier"/>
                <a:cs typeface="Courier"/>
              </a:rPr>
              <a:t>ffs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unmatched_mask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- 1;</a:t>
            </a: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intptr_t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leaders_address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600" dirty="0">
                <a:solidFill>
                  <a:srgbClr val="92D050"/>
                </a:solidFill>
                <a:latin typeface="Courier"/>
                <a:cs typeface="Courier"/>
              </a:rPr>
              <a:t>__broadcast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intptr_t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&gt;(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line_address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leader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);</a:t>
            </a:r>
          </a:p>
          <a:p>
            <a:endParaRPr lang="en-US" sz="16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</a:t>
            </a:r>
            <a:r>
              <a:rPr lang="en-US" sz="1600" dirty="0">
                <a:solidFill>
                  <a:srgbClr val="00B0F0"/>
                </a:solidFill>
                <a:latin typeface="Courier"/>
                <a:cs typeface="Courier"/>
              </a:rPr>
              <a:t>bool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nomatch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= 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leaders_address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!=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line_address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;</a:t>
            </a:r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not_matched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= </a:t>
            </a:r>
            <a:r>
              <a:rPr lang="en-US" sz="1600" dirty="0" smtClean="0">
                <a:solidFill>
                  <a:srgbClr val="92D050"/>
                </a:solidFill>
                <a:latin typeface="Courier"/>
                <a:cs typeface="Courier"/>
              </a:rPr>
              <a:t>__ballot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nomatch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);</a:t>
            </a:r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	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unmatched_mask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=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unmatched_mask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&amp;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not_matched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;</a:t>
            </a:r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	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 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unique_lines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++;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B0F0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rgbClr val="00B0F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leader = </a:t>
            </a:r>
            <a:r>
              <a:rPr lang="en-US" sz="1600" dirty="0">
                <a:solidFill>
                  <a:srgbClr val="92D050"/>
                </a:solidFill>
                <a:latin typeface="Courier"/>
                <a:cs typeface="Courier"/>
              </a:rPr>
              <a:t>__</a:t>
            </a:r>
            <a:r>
              <a:rPr lang="en-US" sz="1600" dirty="0" err="1">
                <a:solidFill>
                  <a:srgbClr val="92D050"/>
                </a:solidFill>
                <a:latin typeface="Courier"/>
                <a:cs typeface="Courier"/>
              </a:rPr>
              <a:t>ffs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workset_bitmask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) - 1;</a:t>
            </a:r>
          </a:p>
          <a:p>
            <a:r>
              <a:rPr lang="en-US" sz="1600" dirty="0" smtClean="0">
                <a:solidFill>
                  <a:srgbClr val="00B0F0"/>
                </a:solidFill>
                <a:latin typeface="Courier"/>
                <a:cs typeface="Courier"/>
              </a:rPr>
              <a:t>if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"/>
                <a:cs typeface="Courier"/>
              </a:rPr>
              <a:t>get_laneid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() == leader) 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{	</a:t>
            </a:r>
            <a:r>
              <a:rPr lang="en-US" sz="1600" dirty="0" err="1" smtClean="0">
                <a:solidFill>
                  <a:srgbClr val="92D050"/>
                </a:solidFill>
                <a:latin typeface="Courier"/>
                <a:cs typeface="Courier"/>
              </a:rPr>
              <a:t>atomicAdd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(&amp;(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memdiv_histogram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600" dirty="0" err="1" smtClean="0">
                <a:solidFill>
                  <a:srgbClr val="FFFFFF"/>
                </a:solidFill>
                <a:latin typeface="Courier"/>
                <a:cs typeface="Courier"/>
              </a:rPr>
              <a:t>unique_lines</a:t>
            </a:r>
            <a:r>
              <a:rPr lang="en-US" sz="1600" dirty="0">
                <a:solidFill>
                  <a:srgbClr val="FFFFFF"/>
                </a:solidFill>
                <a:latin typeface="Courier"/>
                <a:cs typeface="Courier"/>
              </a:rPr>
              <a:t>]), 1LL</a:t>
            </a:r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8348" y="247012"/>
            <a:ext cx="9976104" cy="560153"/>
          </a:xfrm>
        </p:spPr>
        <p:txBody>
          <a:bodyPr/>
          <a:lstStyle/>
          <a:p>
            <a:r>
              <a:rPr lang="en-US" dirty="0" smtClean="0"/>
              <a:t>Example 5: Memory </a:t>
            </a:r>
            <a:r>
              <a:rPr lang="en-US" dirty="0"/>
              <a:t>Address Divergence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8348" y="796150"/>
            <a:ext cx="9976104" cy="525463"/>
          </a:xfrm>
        </p:spPr>
        <p:txBody>
          <a:bodyPr/>
          <a:lstStyle/>
          <a:p>
            <a:r>
              <a:rPr lang="en-US" dirty="0" smtClean="0"/>
              <a:t>Writing the Instrumentation Handler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6757266" y="2832473"/>
            <a:ext cx="4037611" cy="830186"/>
          </a:xfrm>
          <a:prstGeom prst="wedgeRectCallout">
            <a:avLst>
              <a:gd name="adj1" fmla="val -84383"/>
              <a:gd name="adj2" fmla="val 3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Compare thread address with leader and collect mask of unmatched threads via ballot 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697785" y="4896425"/>
            <a:ext cx="4156572" cy="432900"/>
          </a:xfrm>
          <a:prstGeom prst="wedgeRectCallout">
            <a:avLst>
              <a:gd name="adj1" fmla="val -79922"/>
              <a:gd name="adj2" fmla="val 468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As earlier, record result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6270171" y="1418952"/>
            <a:ext cx="4584186" cy="401046"/>
          </a:xfrm>
          <a:prstGeom prst="wedgeRectCallout">
            <a:avLst>
              <a:gd name="adj1" fmla="val -100519"/>
              <a:gd name="adj2" fmla="val 117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Iterate until all threads are accounted for</a:t>
            </a:r>
            <a:endParaRPr lang="en-US" dirty="0">
              <a:latin typeface="Courier" pitchFamily="49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6638305" y="3727425"/>
            <a:ext cx="4156572" cy="1357576"/>
          </a:xfrm>
          <a:prstGeom prst="wedgeRectCallout">
            <a:avLst>
              <a:gd name="adj1" fmla="val -103635"/>
              <a:gd name="adj2" fmla="val -36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Remove threads that ‘matched’ from the unmatched mask each iteration.</a:t>
            </a:r>
          </a:p>
          <a:p>
            <a:r>
              <a:rPr lang="en-US" dirty="0" smtClean="0"/>
              <a:t>(in other words, keep only threads that don’t match this time </a:t>
            </a:r>
            <a:r>
              <a:rPr lang="en-US" b="1" i="1" dirty="0" smtClean="0"/>
              <a:t>and</a:t>
            </a:r>
            <a:r>
              <a:rPr lang="en-US" dirty="0" smtClean="0"/>
              <a:t> haven’t matched yet previously)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0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9" grpId="0" animBg="1"/>
      <p:bldP spid="11" grpId="0" animBg="1"/>
      <p:bldP spid="15" grpId="0" animBg="1"/>
      <p:bldP spid="16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3CC0A-14CC-4674-B52E-3D07CCA8AFC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pitfalls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Loads from constant memory not considered memory operations</a:t>
            </a:r>
          </a:p>
          <a:p>
            <a:r>
              <a:rPr lang="en-US" dirty="0"/>
              <a:t>T</a:t>
            </a:r>
            <a:r>
              <a:rPr lang="en-US" dirty="0" smtClean="0"/>
              <a:t>exture operations also not considered to be memory operations</a:t>
            </a:r>
          </a:p>
          <a:p>
            <a:pPr lvl="1"/>
            <a:r>
              <a:rPr lang="en-US" dirty="0" smtClean="0"/>
              <a:t>Have much different semantics than standard loads and stores</a:t>
            </a:r>
          </a:p>
          <a:p>
            <a:r>
              <a:rPr lang="en-US" dirty="0" smtClean="0"/>
              <a:t>Instrumenting “after” instructions, inputs to instrumented instructions may be clobbered</a:t>
            </a:r>
          </a:p>
          <a:p>
            <a:pPr lvl="1"/>
            <a:r>
              <a:rPr lang="en-US" dirty="0" smtClean="0"/>
              <a:t>Repercussions for predicated instructions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7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scalar &amp; zero register detector</a:t>
            </a:r>
          </a:p>
          <a:p>
            <a:r>
              <a:rPr lang="en-US" dirty="0" smtClean="0"/>
              <a:t>Write a memory divergence handler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scalar &amp; zero register analysis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6750" y="1868143"/>
            <a:ext cx="9948672" cy="390804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~/SASSI/tutorial/session3/register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Fill in the stubbed out code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register_handler.cu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The solution is in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 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subdirectory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R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un it on the sample application (</a:t>
            </a:r>
            <a:r>
              <a:rPr lang="en-US" dirty="0" err="1" smtClean="0">
                <a:latin typeface="+mn-lt"/>
                <a:cs typeface="Courier New" panose="02070309020205020404" pitchFamily="49" charset="0"/>
              </a:rPr>
              <a:t>Rodinia’s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heartwall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heartwall_register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input/test.avi 10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Look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sassi-register.txt</a:t>
            </a:r>
          </a:p>
        </p:txBody>
      </p:sp>
    </p:spTree>
    <p:extLst>
      <p:ext uri="{BB962C8B-B14F-4D97-AF65-F5344CB8AC3E}">
        <p14:creationId xmlns:p14="http://schemas.microsoft.com/office/powerpoint/2010/main" val="201602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memory divergence handler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6750" y="1868143"/>
            <a:ext cx="9948672" cy="390804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~/SASSI/tutorial/session3</a:t>
            </a: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Fill in the stubbed out code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memdiverge_handler.cu</a:t>
            </a:r>
          </a:p>
          <a:p>
            <a:pPr lvl="1"/>
            <a:r>
              <a:rPr lang="en-US" dirty="0" smtClean="0">
                <a:latin typeface="+mn-lt"/>
                <a:cs typeface="Courier New" panose="02070309020205020404" pitchFamily="49" charset="0"/>
              </a:rPr>
              <a:t>The solution is in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solutions 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subdirectory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R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un it on the sample application (</a:t>
            </a:r>
            <a:r>
              <a:rPr lang="en-US" dirty="0" err="1" smtClean="0">
                <a:latin typeface="+mn-lt"/>
                <a:cs typeface="Courier New" panose="02070309020205020404" pitchFamily="49" charset="0"/>
              </a:rPr>
              <a:t>Rodinia’s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heartwall</a:t>
            </a:r>
            <a:r>
              <a:rPr lang="en-US" dirty="0" smtClean="0">
                <a:latin typeface="+mn-lt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heartwall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_memdiverge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+mn-lt"/>
                <a:cs typeface="Courier New" panose="02070309020205020404" pitchFamily="49" charset="0"/>
              </a:rPr>
              <a:t>Look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sassi-memdiverge.txt</a:t>
            </a:r>
          </a:p>
        </p:txBody>
      </p:sp>
    </p:spTree>
    <p:extLst>
      <p:ext uri="{BB962C8B-B14F-4D97-AF65-F5344CB8AC3E}">
        <p14:creationId xmlns:p14="http://schemas.microsoft.com/office/powerpoint/2010/main" val="230959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547590"/>
              </p:ext>
            </p:extLst>
          </p:nvPr>
        </p:nvGraphicFramePr>
        <p:xfrm>
          <a:off x="3465576" y="2342516"/>
          <a:ext cx="5404104" cy="18288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02453"/>
                <a:gridCol w="4701651"/>
              </a:tblGrid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1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CFG exploration, Function entry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2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AWS image &amp; Parboil suite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3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Faking new ISA instructions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Trebuchet MS" pitchFamily="34" charset="0"/>
                          <a:ea typeface="+mn-ea"/>
                          <a:cs typeface="DINPro-Bold"/>
                        </a:rPr>
                        <a:t>4</a:t>
                      </a: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DINPro-Bold"/>
                        </a:rPr>
                        <a:t>Q &amp; A</a:t>
                      </a: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7147">
                <a:tc>
                  <a:txBody>
                    <a:bodyPr/>
                    <a:lstStyle/>
                    <a:p>
                      <a:pPr marL="742950" marR="0" indent="-742950" algn="r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 smtClean="0">
                        <a:solidFill>
                          <a:schemeClr val="tx1"/>
                        </a:solidFill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marR="0" indent="-742950" algn="l" defTabSz="13062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DINPro-Bold"/>
                      </a:endParaRPr>
                    </a:p>
                  </a:txBody>
                  <a:tcPr marR="4572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Title 13"/>
          <p:cNvSpPr txBox="1">
            <a:spLocks/>
          </p:cNvSpPr>
          <p:nvPr/>
        </p:nvSpPr>
        <p:spPr bwMode="auto">
          <a:xfrm>
            <a:off x="1904635" y="2915284"/>
            <a:ext cx="128894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sz="180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Session 4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12384" y="1679599"/>
            <a:ext cx="0" cy="2813002"/>
          </a:xfrm>
          <a:prstGeom prst="line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gradFill>
            <a:gsLst>
              <a:gs pos="0">
                <a:schemeClr val="bg2">
                  <a:alpha val="0"/>
                </a:schemeClr>
              </a:gs>
              <a:gs pos="50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latin typeface="Trebuchet MS" panose="020B0603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_NVIDIA_Corporate_Template_BLACK_16x9.pptx" id="{B52F2975-C88D-4591-8ECE-7CF2BFA188C8}" vid="{BA62AA3A-E674-4A80-BE80-7BEFE8B4EBE7}"/>
    </a:ext>
  </a:extLst>
</a:theme>
</file>

<file path=ppt/theme/theme2.xml><?xml version="1.0" encoding="utf-8"?>
<a:theme xmlns:a="http://schemas.openxmlformats.org/drawingml/2006/main" name="10_PPT_Temp_Corp_16x9_BLK_2007">
  <a:themeElements>
    <a:clrScheme name="Custom 8">
      <a:dk1>
        <a:srgbClr val="808080"/>
      </a:dk1>
      <a:lt1>
        <a:srgbClr val="FFFFFF"/>
      </a:lt1>
      <a:dk2>
        <a:srgbClr val="000000"/>
      </a:dk2>
      <a:lt2>
        <a:srgbClr val="76B900"/>
      </a:lt2>
      <a:accent1>
        <a:srgbClr val="006445"/>
      </a:accent1>
      <a:accent2>
        <a:srgbClr val="0F5582"/>
      </a:accent2>
      <a:accent3>
        <a:srgbClr val="C86414"/>
      </a:accent3>
      <a:accent4>
        <a:srgbClr val="FFC000"/>
      </a:accent4>
      <a:accent5>
        <a:srgbClr val="00B0F0"/>
      </a:accent5>
      <a:accent6>
        <a:srgbClr val="645FAF"/>
      </a:accent6>
      <a:hlink>
        <a:srgbClr val="76B900"/>
      </a:hlink>
      <a:folHlink>
        <a:srgbClr val="588A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2014_NVIDIA_Corporate_Template_BLACK_16x9</Template>
  <TotalTime>3845</TotalTime>
  <Words>8617</Words>
  <Application>Microsoft Office PowerPoint</Application>
  <PresentationFormat>Custom</PresentationFormat>
  <Paragraphs>1879</Paragraphs>
  <Slides>115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115</vt:i4>
      </vt:variant>
    </vt:vector>
  </HeadingPairs>
  <TitlesOfParts>
    <vt:vector size="129" baseType="lpstr">
      <vt:lpstr>MS PGothic</vt:lpstr>
      <vt:lpstr>MS PGothic</vt:lpstr>
      <vt:lpstr>Arial</vt:lpstr>
      <vt:lpstr>Calibri</vt:lpstr>
      <vt:lpstr>Century Gothic</vt:lpstr>
      <vt:lpstr>Corbel</vt:lpstr>
      <vt:lpstr>Courier</vt:lpstr>
      <vt:lpstr>Courier New</vt:lpstr>
      <vt:lpstr>DINPro-Bold</vt:lpstr>
      <vt:lpstr>Times New Roman</vt:lpstr>
      <vt:lpstr>Trebuchet MS</vt:lpstr>
      <vt:lpstr>Wingdings</vt:lpstr>
      <vt:lpstr>Title &amp; Bullet</vt:lpstr>
      <vt:lpstr>10_PPT_Temp_Corp_16x9_BLK_2007</vt:lpstr>
      <vt:lpstr>SASSI Tutorial</vt:lpstr>
      <vt:lpstr>PowerPoint Presentation</vt:lpstr>
      <vt:lpstr>PowerPoint Presentation</vt:lpstr>
      <vt:lpstr>acknowledgements</vt:lpstr>
      <vt:lpstr>Motivation</vt:lpstr>
      <vt:lpstr>GPU Basics</vt:lpstr>
      <vt:lpstr>BRIEF INTRODUCTION TO GPUs</vt:lpstr>
      <vt:lpstr>Streaming Multiprocessors</vt:lpstr>
      <vt:lpstr>Gpu Block Diagram</vt:lpstr>
      <vt:lpstr>SM Architecture</vt:lpstr>
      <vt:lpstr>Memory system</vt:lpstr>
      <vt:lpstr>Other Notable Features</vt:lpstr>
      <vt:lpstr>CUDA Basics</vt:lpstr>
      <vt:lpstr>Very BRIEF INTRODUCTION TO cuda</vt:lpstr>
      <vt:lpstr>CUDA Programs</vt:lpstr>
      <vt:lpstr>Grids and blocks</vt:lpstr>
      <vt:lpstr>Block and thread ids</vt:lpstr>
      <vt:lpstr>CUDA Keywords</vt:lpstr>
      <vt:lpstr>Memory spaces</vt:lpstr>
      <vt:lpstr>CUDA for SASSI USERS</vt:lpstr>
      <vt:lpstr>Software Stack</vt:lpstr>
      <vt:lpstr>Introduction to software stack</vt:lpstr>
      <vt:lpstr>Compiler flow</vt:lpstr>
      <vt:lpstr>Compiler flow</vt:lpstr>
      <vt:lpstr>CUPTI</vt:lpstr>
      <vt:lpstr>Introduction to sassi</vt:lpstr>
      <vt:lpstr>SASSI’s Instrumentation</vt:lpstr>
      <vt:lpstr>SASSI Prototype</vt:lpstr>
      <vt:lpstr>SASSI handler parameters</vt:lpstr>
      <vt:lpstr>SASSI The good</vt:lpstr>
      <vt:lpstr>SASSI The bad</vt:lpstr>
      <vt:lpstr>GPU Instrumentation The awkward</vt:lpstr>
      <vt:lpstr>Runtime overhead of instrumentation for Parboil and Rodinia</vt:lpstr>
      <vt:lpstr>SASSI instrumentation handlers Written in standard CUDA</vt:lpstr>
      <vt:lpstr>WHERE CAN YOU INSERT INSTRUMENTATION?</vt:lpstr>
      <vt:lpstr>What can you get from sassi?</vt:lpstr>
      <vt:lpstr>Pros of a compiler-based approach</vt:lpstr>
      <vt:lpstr>Anatomy of an instrumentation library</vt:lpstr>
      <vt:lpstr>Anatomy of an instrumentation library</vt:lpstr>
      <vt:lpstr>Unified memory</vt:lpstr>
      <vt:lpstr>Anatomy of an instrumentation library</vt:lpstr>
      <vt:lpstr>Anatomy of a SASSI-instrumented app</vt:lpstr>
      <vt:lpstr>Example 1: count instructions</vt:lpstr>
      <vt:lpstr>Example 1: count instructions</vt:lpstr>
      <vt:lpstr>Example 1: count instructions</vt:lpstr>
      <vt:lpstr>Example 1: count instructions</vt:lpstr>
      <vt:lpstr>Example 1: count instructions</vt:lpstr>
      <vt:lpstr>Example 1: count instructions</vt:lpstr>
      <vt:lpstr>Example 1: count instructions</vt:lpstr>
      <vt:lpstr>SASSI header files</vt:lpstr>
      <vt:lpstr>SASSI setup</vt:lpstr>
      <vt:lpstr>Interactive examples</vt:lpstr>
      <vt:lpstr>Interactive examples</vt:lpstr>
      <vt:lpstr>Interactive examples</vt:lpstr>
      <vt:lpstr>Interactive examples</vt:lpstr>
      <vt:lpstr>Interactive examples</vt:lpstr>
      <vt:lpstr>Interactive examples</vt:lpstr>
      <vt:lpstr>Break</vt:lpstr>
      <vt:lpstr>Control Flow Analysis</vt:lpstr>
      <vt:lpstr>PowerPoint Presentation</vt:lpstr>
      <vt:lpstr>Control Flow</vt:lpstr>
      <vt:lpstr>Control Divergence</vt:lpstr>
      <vt:lpstr>Control Divergence</vt:lpstr>
      <vt:lpstr>Control Divergence</vt:lpstr>
      <vt:lpstr>Control Divergence</vt:lpstr>
      <vt:lpstr>Control Divergence</vt:lpstr>
      <vt:lpstr>Control Divergence</vt:lpstr>
      <vt:lpstr>Control Divergence</vt:lpstr>
      <vt:lpstr>Example 2: SIMT WARP utilization</vt:lpstr>
      <vt:lpstr>Example 2: SIMT WARP utilization</vt:lpstr>
      <vt:lpstr>Example 2: warp utilization</vt:lpstr>
      <vt:lpstr>PREDICATION</vt:lpstr>
      <vt:lpstr>Profiling control flow with sassi</vt:lpstr>
      <vt:lpstr>Profiling control flow with sassi</vt:lpstr>
      <vt:lpstr>Example 3: Control divergence</vt:lpstr>
      <vt:lpstr>Example 3: Control divergence</vt:lpstr>
      <vt:lpstr>pitfalls</vt:lpstr>
      <vt:lpstr>Interactive exampleS</vt:lpstr>
      <vt:lpstr>Interactive examples</vt:lpstr>
      <vt:lpstr>Interactive examples</vt:lpstr>
      <vt:lpstr>PowerPoint Presentation</vt:lpstr>
      <vt:lpstr>Data/Register Analysis</vt:lpstr>
      <vt:lpstr>SASSI register analysis</vt:lpstr>
      <vt:lpstr>Sassi REGISTER analysis</vt:lpstr>
      <vt:lpstr>Sassi REGISTER analysis</vt:lpstr>
      <vt:lpstr>Sassi REGISTER analysis</vt:lpstr>
      <vt:lpstr>Example 4: Register analysis</vt:lpstr>
      <vt:lpstr>Example 4: Register analysis</vt:lpstr>
      <vt:lpstr>Memory Analysis</vt:lpstr>
      <vt:lpstr>SASSI Memory Instrumentation</vt:lpstr>
      <vt:lpstr>SASSI Memory Instrumentation</vt:lpstr>
      <vt:lpstr>Example 5: Memory Address Divergence</vt:lpstr>
      <vt:lpstr>Example 5: Memory Address Divergence</vt:lpstr>
      <vt:lpstr>Example 5: Memory Address Divergence</vt:lpstr>
      <vt:lpstr>pitfalls</vt:lpstr>
      <vt:lpstr>Interactive examples</vt:lpstr>
      <vt:lpstr>Interactive examples</vt:lpstr>
      <vt:lpstr>Interactive examples</vt:lpstr>
      <vt:lpstr>PowerPoint Presentation</vt:lpstr>
      <vt:lpstr>The following are new features that haven’t yet been documented</vt:lpstr>
      <vt:lpstr>BASIC block and function entry</vt:lpstr>
      <vt:lpstr>Sassi has access to static cfg</vt:lpstr>
      <vt:lpstr>Function entry</vt:lpstr>
      <vt:lpstr>Example 5: dump weighted cfg</vt:lpstr>
      <vt:lpstr>Example 5: dump weighted cfg</vt:lpstr>
      <vt:lpstr>Example 5: dump weighted cfg</vt:lpstr>
      <vt:lpstr>Example 5: dump weighted cfg</vt:lpstr>
      <vt:lpstr>Example 5: dump weighted cfg</vt:lpstr>
      <vt:lpstr>Interactive examples</vt:lpstr>
      <vt:lpstr>Faking new isa instructions</vt:lpstr>
      <vt:lpstr>Example 6: add new instruction</vt:lpstr>
      <vt:lpstr>Example 6: add new instruction</vt:lpstr>
      <vt:lpstr>Example 6: add new instruction</vt:lpstr>
      <vt:lpstr>AWS Image</vt:lpstr>
      <vt:lpstr>Thank you for attending! Questions?</vt:lpstr>
    </vt:vector>
  </TitlesOfParts>
  <Company>NVIDIA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SASSI Tutorial</dc:title>
  <dc:creator>NVIDIA</dc:creator>
  <cp:lastModifiedBy>Windows User</cp:lastModifiedBy>
  <cp:revision>285</cp:revision>
  <dcterms:created xsi:type="dcterms:W3CDTF">2015-11-06T16:35:01Z</dcterms:created>
  <dcterms:modified xsi:type="dcterms:W3CDTF">2015-12-04T17:14:17Z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